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g"/>
  <Default Extension="emf" ContentType="image/x-emf"/>
  <Default Extension="tiff" ContentType="image/tiff"/>
  <Default Extension="mp4" ContentType="video/mp4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20"/>
  </p:notesMasterIdLst>
  <p:sldIdLst>
    <p:sldId id="262" r:id="rId2"/>
    <p:sldId id="257" r:id="rId3"/>
    <p:sldId id="258" r:id="rId4"/>
    <p:sldId id="259" r:id="rId5"/>
    <p:sldId id="260" r:id="rId6"/>
    <p:sldId id="261" r:id="rId7"/>
    <p:sldId id="274" r:id="rId8"/>
    <p:sldId id="264" r:id="rId9"/>
    <p:sldId id="265" r:id="rId10"/>
    <p:sldId id="266" r:id="rId11"/>
    <p:sldId id="267" r:id="rId12"/>
    <p:sldId id="263" r:id="rId13"/>
    <p:sldId id="269" r:id="rId14"/>
    <p:sldId id="270" r:id="rId15"/>
    <p:sldId id="271" r:id="rId16"/>
    <p:sldId id="268" r:id="rId17"/>
    <p:sldId id="272" r:id="rId18"/>
    <p:sldId id="273" r:id="rId19"/>
  </p:sldIdLst>
  <p:sldSz cx="10693400" cy="7556500"/>
  <p:notesSz cx="10693400" cy="7556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F0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4"/>
    <p:restoredTop sz="94613"/>
  </p:normalViewPr>
  <p:slideViewPr>
    <p:cSldViewPr>
      <p:cViewPr>
        <p:scale>
          <a:sx n="100" d="100"/>
          <a:sy n="100" d="100"/>
        </p:scale>
        <p:origin x="384" y="3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918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3300" y="685800"/>
            <a:ext cx="48514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DAD6506-EFD9-E946-BD8F-E104AD6F4F9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73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5313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9176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142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3965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3565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13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2015-07-24_A7r_01588_Belval_LuxUni_ligh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0711190" cy="7143998"/>
          </a:xfrm>
          <a:prstGeom prst="rect">
            <a:avLst/>
          </a:prstGeom>
        </p:spPr>
      </p:pic>
      <p:sp>
        <p:nvSpPr>
          <p:cNvPr id="18" name="Rectangle 2"/>
          <p:cNvSpPr>
            <a:spLocks/>
          </p:cNvSpPr>
          <p:nvPr/>
        </p:nvSpPr>
        <p:spPr bwMode="auto">
          <a:xfrm>
            <a:off x="0" y="534421"/>
            <a:ext cx="10693400" cy="1488560"/>
          </a:xfrm>
          <a:prstGeom prst="rect">
            <a:avLst/>
          </a:prstGeom>
          <a:solidFill>
            <a:srgbClr val="000000">
              <a:alpha val="2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>
                    <a:alpha val="29803"/>
                  </a:srgb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198333" rIns="0" bIns="0" anchor="b" anchorCtr="0"/>
          <a:lstStyle/>
          <a:p>
            <a:endParaRPr lang="fr-FR" sz="1983"/>
          </a:p>
        </p:txBody>
      </p:sp>
      <p:grpSp>
        <p:nvGrpSpPr>
          <p:cNvPr id="8" name="Group 23"/>
          <p:cNvGrpSpPr/>
          <p:nvPr/>
        </p:nvGrpSpPr>
        <p:grpSpPr>
          <a:xfrm>
            <a:off x="9026968" y="6316284"/>
            <a:ext cx="1192146" cy="773500"/>
            <a:chOff x="7778187" y="681228"/>
            <a:chExt cx="900000" cy="576072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7778187" y="681228"/>
              <a:ext cx="900000" cy="576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fr-LU" sz="1983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778187" y="1088020"/>
              <a:ext cx="900000" cy="169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fr-LU" sz="1983"/>
            </a:p>
          </p:txBody>
        </p:sp>
      </p:grpSp>
      <p:sp>
        <p:nvSpPr>
          <p:cNvPr id="9" name="Rectangle 8"/>
          <p:cNvSpPr/>
          <p:nvPr/>
        </p:nvSpPr>
        <p:spPr>
          <a:xfrm>
            <a:off x="0" y="7090269"/>
            <a:ext cx="10711187" cy="47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 sz="1983"/>
          </a:p>
        </p:txBody>
      </p:sp>
      <p:pic>
        <p:nvPicPr>
          <p:cNvPr id="15" name="Picture 14" descr="UNI_logo_quadri_def.pdf"/>
          <p:cNvPicPr>
            <a:picLocks noChangeAspect="1"/>
          </p:cNvPicPr>
          <p:nvPr/>
        </p:nvPicPr>
        <p:blipFill>
          <a:blip r:embed="rId3"/>
          <a:srcRect l="24471" t="27051" r="21988" b="29129"/>
          <a:stretch>
            <a:fillRect/>
          </a:stretch>
        </p:blipFill>
        <p:spPr>
          <a:xfrm>
            <a:off x="9216013" y="6469664"/>
            <a:ext cx="874458" cy="674333"/>
          </a:xfrm>
          <a:prstGeom prst="rect">
            <a:avLst/>
          </a:prstGeom>
        </p:spPr>
      </p:pic>
      <p:sp>
        <p:nvSpPr>
          <p:cNvPr id="19" name="Line 3"/>
          <p:cNvSpPr>
            <a:spLocks noChangeShapeType="1"/>
          </p:cNvSpPr>
          <p:nvPr/>
        </p:nvSpPr>
        <p:spPr bwMode="auto">
          <a:xfrm rot="10800000" flipH="1">
            <a:off x="4340481" y="534421"/>
            <a:ext cx="0" cy="1488560"/>
          </a:xfrm>
          <a:prstGeom prst="line">
            <a:avLst/>
          </a:prstGeom>
          <a:noFill/>
          <a:ln w="63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983"/>
          </a:p>
        </p:txBody>
      </p:sp>
      <p:sp>
        <p:nvSpPr>
          <p:cNvPr id="21" name="Rectangle 6"/>
          <p:cNvSpPr>
            <a:spLocks/>
          </p:cNvSpPr>
          <p:nvPr/>
        </p:nvSpPr>
        <p:spPr bwMode="auto">
          <a:xfrm>
            <a:off x="0" y="534421"/>
            <a:ext cx="230205" cy="1488560"/>
          </a:xfrm>
          <a:prstGeom prst="rect">
            <a:avLst/>
          </a:prstGeom>
          <a:solidFill>
            <a:srgbClr val="E0373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fr-FR" sz="1983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>
          <a:xfrm>
            <a:off x="4340481" y="535253"/>
            <a:ext cx="5889819" cy="746858"/>
          </a:xfrm>
          <a:prstGeom prst="rect">
            <a:avLst/>
          </a:prstGeom>
        </p:spPr>
        <p:txBody>
          <a:bodyPr vert="horz" lIns="360000" tIns="180000" rIns="0" bIns="0" anchor="b" anchorCtr="0"/>
          <a:lstStyle>
            <a:lvl1pPr algn="l">
              <a:buFontTx/>
              <a:buNone/>
              <a:defRPr sz="2204">
                <a:solidFill>
                  <a:schemeClr val="bg1"/>
                </a:solidFill>
                <a:latin typeface="Gill Sans"/>
                <a:cs typeface="Gill Sans"/>
              </a:defRPr>
            </a:lvl1pPr>
            <a:lvl2pPr>
              <a:buNone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4340480" y="1290490"/>
            <a:ext cx="5889819" cy="740871"/>
          </a:xfrm>
          <a:prstGeom prst="rect">
            <a:avLst/>
          </a:prstGeom>
        </p:spPr>
        <p:txBody>
          <a:bodyPr vert="horz" lIns="360000" tIns="72000" rIns="0" anchor="t" anchorCtr="0"/>
          <a:lstStyle>
            <a:lvl1pPr>
              <a:buFontTx/>
              <a:buNone/>
              <a:defRPr sz="1543" b="0" i="0">
                <a:solidFill>
                  <a:schemeClr val="bg1"/>
                </a:solidFill>
                <a:latin typeface="Gill Sans Light"/>
                <a:cs typeface="Gill Sans Light"/>
              </a:defRPr>
            </a:lvl1pPr>
            <a:lvl2pPr>
              <a:buNone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230206" y="535501"/>
            <a:ext cx="4110276" cy="746858"/>
          </a:xfrm>
          <a:prstGeom prst="rect">
            <a:avLst/>
          </a:prstGeom>
        </p:spPr>
        <p:txBody>
          <a:bodyPr vert="horz" lIns="360000" tIns="180000" rIns="360000" bIns="0" anchor="b" anchorCtr="0"/>
          <a:lstStyle>
            <a:lvl1pPr algn="r">
              <a:spcAft>
                <a:spcPts val="661"/>
              </a:spcAft>
              <a:buFontTx/>
              <a:buNone/>
              <a:defRPr sz="2204">
                <a:solidFill>
                  <a:schemeClr val="bg1"/>
                </a:solidFill>
                <a:latin typeface="Gill Sans"/>
                <a:cs typeface="Gill Sans"/>
              </a:defRPr>
            </a:lvl1pPr>
            <a:lvl2pPr>
              <a:buNone/>
              <a:defRPr/>
            </a:lvl2pPr>
          </a:lstStyle>
          <a:p>
            <a:pPr algn="r">
              <a:spcAft>
                <a:spcPts val="600"/>
              </a:spcAft>
            </a:pPr>
            <a:r>
              <a:rPr lang="en-US" sz="2204" dirty="0" smtClean="0">
                <a:solidFill>
                  <a:srgbClr val="FFFFFF"/>
                </a:solidFill>
                <a:latin typeface="Gill Sans" charset="0"/>
                <a:sym typeface="Gill Sans" charset="0"/>
              </a:rPr>
              <a:t>University of Luxembourg</a:t>
            </a:r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230206" y="1290490"/>
            <a:ext cx="4110276" cy="740871"/>
          </a:xfrm>
          <a:prstGeom prst="rect">
            <a:avLst/>
          </a:prstGeom>
        </p:spPr>
        <p:txBody>
          <a:bodyPr vert="horz" lIns="360000" tIns="72000" rIns="360000" anchor="t" anchorCtr="0"/>
          <a:lstStyle>
            <a:lvl1pPr marL="0" marR="0" indent="0" algn="r" defTabSz="5037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61"/>
              </a:spcAft>
              <a:buClrTx/>
              <a:buSzTx/>
              <a:buFontTx/>
              <a:buNone/>
              <a:tabLst/>
              <a:defRPr sz="1543" b="0" i="0">
                <a:solidFill>
                  <a:schemeClr val="bg1"/>
                </a:solidFill>
                <a:latin typeface="Gill Sans Light"/>
                <a:cs typeface="Gill Sans Light"/>
              </a:defRPr>
            </a:lvl1pPr>
            <a:lvl2pPr>
              <a:buNone/>
              <a:defRPr/>
            </a:lvl2pPr>
          </a:lstStyle>
          <a:p>
            <a: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543" i="0" dirty="0" smtClean="0">
                <a:solidFill>
                  <a:srgbClr val="FFFFFF"/>
                </a:solidFill>
                <a:latin typeface="Gill Sans Light"/>
                <a:ea typeface="ＭＳ Ｐゴシック" charset="0"/>
                <a:cs typeface="Gill Sans Light"/>
              </a:rPr>
              <a:t>Multilingual. </a:t>
            </a:r>
            <a:r>
              <a:rPr lang="en-US" sz="1543" i="0" dirty="0" err="1" smtClean="0">
                <a:solidFill>
                  <a:srgbClr val="FFFFFF"/>
                </a:solidFill>
                <a:latin typeface="Gill Sans Light"/>
                <a:ea typeface="ＭＳ Ｐゴシック" charset="0"/>
                <a:cs typeface="Gill Sans Light"/>
              </a:rPr>
              <a:t>Personalised</a:t>
            </a:r>
            <a:r>
              <a:rPr lang="en-US" sz="1543" i="0" dirty="0" smtClean="0">
                <a:solidFill>
                  <a:srgbClr val="FFFFFF"/>
                </a:solidFill>
                <a:latin typeface="Gill Sans Light"/>
                <a:ea typeface="ＭＳ Ｐゴシック" charset="0"/>
                <a:cs typeface="Gill Sans Light"/>
              </a:rPr>
              <a:t>. Connected.</a:t>
            </a:r>
            <a:endParaRPr lang="en-US" sz="1543" i="1" dirty="0" smtClean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17" name="Image 2" descr="2015-07-24_A7r_01588_Belval_LuxUni_ligh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0711190" cy="7143998"/>
          </a:xfrm>
          <a:prstGeom prst="rect">
            <a:avLst/>
          </a:prstGeom>
        </p:spPr>
      </p:pic>
      <p:sp>
        <p:nvSpPr>
          <p:cNvPr id="20" name="Rectangle 2"/>
          <p:cNvSpPr>
            <a:spLocks/>
          </p:cNvSpPr>
          <p:nvPr userDrawn="1"/>
        </p:nvSpPr>
        <p:spPr bwMode="auto">
          <a:xfrm>
            <a:off x="0" y="181218"/>
            <a:ext cx="10693400" cy="1965167"/>
          </a:xfrm>
          <a:prstGeom prst="rect">
            <a:avLst/>
          </a:prstGeom>
          <a:solidFill>
            <a:srgbClr val="000000">
              <a:alpha val="2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>
                    <a:alpha val="29803"/>
                  </a:srgb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198333" rIns="0" bIns="0" anchor="b" anchorCtr="0"/>
          <a:lstStyle/>
          <a:p>
            <a:endParaRPr lang="fr-FR" sz="1983"/>
          </a:p>
        </p:txBody>
      </p:sp>
      <p:grpSp>
        <p:nvGrpSpPr>
          <p:cNvPr id="22" name="Group 23"/>
          <p:cNvGrpSpPr/>
          <p:nvPr userDrawn="1"/>
        </p:nvGrpSpPr>
        <p:grpSpPr>
          <a:xfrm>
            <a:off x="9026968" y="6316284"/>
            <a:ext cx="1192146" cy="773500"/>
            <a:chOff x="7778187" y="681228"/>
            <a:chExt cx="900000" cy="576072"/>
          </a:xfrm>
        </p:grpSpPr>
        <p:sp>
          <p:nvSpPr>
            <p:cNvPr id="25" name="Rounded Rectangle 24"/>
            <p:cNvSpPr/>
            <p:nvPr userDrawn="1"/>
          </p:nvSpPr>
          <p:spPr>
            <a:xfrm>
              <a:off x="7778187" y="681228"/>
              <a:ext cx="900000" cy="576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fr-LU" sz="1983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7778187" y="1088020"/>
              <a:ext cx="900000" cy="169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fr-LU" sz="1983"/>
            </a:p>
          </p:txBody>
        </p:sp>
      </p:grpSp>
      <p:sp>
        <p:nvSpPr>
          <p:cNvPr id="27" name="Rectangle 26"/>
          <p:cNvSpPr/>
          <p:nvPr userDrawn="1"/>
        </p:nvSpPr>
        <p:spPr>
          <a:xfrm>
            <a:off x="0" y="7090269"/>
            <a:ext cx="10711187" cy="47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 sz="1983"/>
          </a:p>
        </p:txBody>
      </p:sp>
      <p:pic>
        <p:nvPicPr>
          <p:cNvPr id="28" name="Picture 27" descr="UNI_logo_quadri_def.pdf"/>
          <p:cNvPicPr>
            <a:picLocks noChangeAspect="1"/>
          </p:cNvPicPr>
          <p:nvPr userDrawn="1"/>
        </p:nvPicPr>
        <p:blipFill>
          <a:blip r:embed="rId3"/>
          <a:srcRect l="24471" t="27051" r="21988" b="29129"/>
          <a:stretch>
            <a:fillRect/>
          </a:stretch>
        </p:blipFill>
        <p:spPr>
          <a:xfrm>
            <a:off x="9216013" y="6469664"/>
            <a:ext cx="874458" cy="674333"/>
          </a:xfrm>
          <a:prstGeom prst="rect">
            <a:avLst/>
          </a:prstGeom>
        </p:spPr>
      </p:pic>
      <p:sp>
        <p:nvSpPr>
          <p:cNvPr id="29" name="Line 3"/>
          <p:cNvSpPr>
            <a:spLocks noChangeShapeType="1"/>
          </p:cNvSpPr>
          <p:nvPr userDrawn="1"/>
        </p:nvSpPr>
        <p:spPr bwMode="auto">
          <a:xfrm rot="10800000" flipH="1">
            <a:off x="4340481" y="534421"/>
            <a:ext cx="0" cy="1488560"/>
          </a:xfrm>
          <a:prstGeom prst="line">
            <a:avLst/>
          </a:prstGeom>
          <a:noFill/>
          <a:ln w="63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983"/>
          </a:p>
        </p:txBody>
      </p:sp>
      <p:sp>
        <p:nvSpPr>
          <p:cNvPr id="30" name="Rectangle 6"/>
          <p:cNvSpPr>
            <a:spLocks/>
          </p:cNvSpPr>
          <p:nvPr userDrawn="1"/>
        </p:nvSpPr>
        <p:spPr bwMode="auto">
          <a:xfrm>
            <a:off x="0" y="181218"/>
            <a:ext cx="230205" cy="1965166"/>
          </a:xfrm>
          <a:prstGeom prst="rect">
            <a:avLst/>
          </a:prstGeom>
          <a:solidFill>
            <a:srgbClr val="E0373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fr-FR" sz="1983"/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10"/>
          </p:nvPr>
        </p:nvSpPr>
        <p:spPr>
          <a:xfrm>
            <a:off x="4340481" y="407955"/>
            <a:ext cx="5889819" cy="520953"/>
          </a:xfrm>
          <a:prstGeom prst="rect">
            <a:avLst/>
          </a:prstGeom>
        </p:spPr>
        <p:txBody>
          <a:bodyPr vert="horz" lIns="360000" tIns="180000" rIns="0" bIns="0" anchor="b" anchorCtr="0"/>
          <a:lstStyle>
            <a:lvl1pPr algn="l">
              <a:buFontTx/>
              <a:buNone/>
              <a:defRPr sz="2204">
                <a:solidFill>
                  <a:schemeClr val="bg1"/>
                </a:solidFill>
                <a:latin typeface="Gill Sans"/>
                <a:cs typeface="Gill Sans"/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 smtClean="0"/>
              <a:t>Click to edit Master text styles</a:t>
            </a:r>
          </a:p>
        </p:txBody>
      </p:sp>
      <p:sp>
        <p:nvSpPr>
          <p:cNvPr id="32" name="Text Placeholder 22"/>
          <p:cNvSpPr>
            <a:spLocks noGrp="1"/>
          </p:cNvSpPr>
          <p:nvPr>
            <p:ph type="body" sz="quarter" idx="11"/>
          </p:nvPr>
        </p:nvSpPr>
        <p:spPr>
          <a:xfrm>
            <a:off x="4340480" y="937287"/>
            <a:ext cx="5889819" cy="310140"/>
          </a:xfrm>
          <a:prstGeom prst="rect">
            <a:avLst/>
          </a:prstGeom>
        </p:spPr>
        <p:txBody>
          <a:bodyPr vert="horz" lIns="360000" tIns="72000" rIns="0" anchor="t" anchorCtr="0"/>
          <a:lstStyle>
            <a:lvl1pPr>
              <a:buFontTx/>
              <a:buNone/>
              <a:defRPr sz="1543" b="0" i="0">
                <a:solidFill>
                  <a:schemeClr val="bg1"/>
                </a:solidFill>
                <a:latin typeface="Gill Sans Light"/>
                <a:cs typeface="Gill Sans Light"/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687110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gradFill flip="none" rotWithShape="1">
          <a:gsLst>
            <a:gs pos="0">
              <a:schemeClr val="bg1">
                <a:tint val="80000"/>
                <a:satMod val="300000"/>
                <a:alpha val="0"/>
              </a:schemeClr>
            </a:gs>
            <a:gs pos="100000">
              <a:srgbClr val="4C79AB">
                <a:alpha val="34000"/>
              </a:srgb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7"/>
          <p:cNvSpPr>
            <a:spLocks noChangeShapeType="1"/>
          </p:cNvSpPr>
          <p:nvPr/>
        </p:nvSpPr>
        <p:spPr bwMode="auto">
          <a:xfrm rot="10800000" flipH="1" flipV="1">
            <a:off x="0" y="4561887"/>
            <a:ext cx="3757542" cy="6997"/>
          </a:xfrm>
          <a:prstGeom prst="line">
            <a:avLst/>
          </a:prstGeom>
          <a:noFill/>
          <a:ln w="63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83">
              <a:latin typeface="+mn-lt"/>
              <a:ea typeface="+mn-ea"/>
              <a:cs typeface="+mn-cs"/>
            </a:endParaRP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 rot="10800000" flipH="1">
            <a:off x="6980414" y="4561887"/>
            <a:ext cx="3891209" cy="6997"/>
          </a:xfrm>
          <a:prstGeom prst="line">
            <a:avLst/>
          </a:prstGeom>
          <a:noFill/>
          <a:ln w="635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83">
              <a:latin typeface="+mn-lt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4010" y="4282017"/>
            <a:ext cx="7485380" cy="515667"/>
          </a:xfrm>
          <a:prstGeom prst="rect">
            <a:avLst/>
          </a:prstGeom>
        </p:spPr>
        <p:txBody>
          <a:bodyPr vert="horz" lIns="0" tIns="0" rIns="0" bIns="0" anchor="ctr" anchorCtr="0"/>
          <a:lstStyle>
            <a:lvl1pPr marL="0" indent="0" algn="ctr">
              <a:buNone/>
              <a:defRPr sz="2204" b="0" i="0">
                <a:latin typeface="Arial"/>
                <a:cs typeface="Arial"/>
              </a:defRPr>
            </a:lvl1pPr>
            <a:lvl2pPr marL="317387" indent="0" algn="ctr">
              <a:buNone/>
              <a:defRPr/>
            </a:lvl2pPr>
            <a:lvl3pPr marL="634772" indent="0" algn="ctr">
              <a:buNone/>
              <a:defRPr/>
            </a:lvl3pPr>
            <a:lvl4pPr marL="952158" indent="0" algn="ctr">
              <a:buNone/>
              <a:defRPr/>
            </a:lvl4pPr>
            <a:lvl5pPr marL="1269545" indent="0" algn="ctr">
              <a:buNone/>
              <a:defRPr/>
            </a:lvl5pPr>
            <a:lvl6pPr marL="1586931" indent="0" algn="ctr">
              <a:buNone/>
              <a:defRPr/>
            </a:lvl6pPr>
            <a:lvl7pPr marL="1904317" indent="0" algn="ctr">
              <a:buNone/>
              <a:defRPr/>
            </a:lvl7pPr>
            <a:lvl8pPr marL="2221704" indent="0" algn="ctr">
              <a:buNone/>
              <a:defRPr/>
            </a:lvl8pPr>
            <a:lvl9pPr marL="253908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802005" y="2346975"/>
            <a:ext cx="9089390" cy="1620187"/>
          </a:xfrm>
          <a:prstGeom prst="rect">
            <a:avLst/>
          </a:prstGeom>
        </p:spPr>
        <p:txBody>
          <a:bodyPr vert="horz" lIns="57607" tIns="28804" rIns="57607" bIns="28804"/>
          <a:lstStyle>
            <a:lvl1pPr algn="ctr">
              <a:defRPr sz="3306" b="0" i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7179667"/>
            <a:ext cx="10711187" cy="39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 sz="1983"/>
          </a:p>
        </p:txBody>
      </p:sp>
      <p:grpSp>
        <p:nvGrpSpPr>
          <p:cNvPr id="19" name="Group 18"/>
          <p:cNvGrpSpPr/>
          <p:nvPr/>
        </p:nvGrpSpPr>
        <p:grpSpPr>
          <a:xfrm>
            <a:off x="9110703" y="6555547"/>
            <a:ext cx="1014610" cy="669599"/>
            <a:chOff x="6793675" y="550964"/>
            <a:chExt cx="867600" cy="607703"/>
          </a:xfrm>
        </p:grpSpPr>
        <p:grpSp>
          <p:nvGrpSpPr>
            <p:cNvPr id="20" name="Group 17"/>
            <p:cNvGrpSpPr/>
            <p:nvPr userDrawn="1"/>
          </p:nvGrpSpPr>
          <p:grpSpPr>
            <a:xfrm>
              <a:off x="6793675" y="550964"/>
              <a:ext cx="867600" cy="576072"/>
              <a:chOff x="7778187" y="681228"/>
              <a:chExt cx="900000" cy="576072"/>
            </a:xfrm>
          </p:grpSpPr>
          <p:sp>
            <p:nvSpPr>
              <p:cNvPr id="22" name="Rounded Rectangle 21"/>
              <p:cNvSpPr/>
              <p:nvPr userDrawn="1"/>
            </p:nvSpPr>
            <p:spPr>
              <a:xfrm>
                <a:off x="7778187" y="681228"/>
                <a:ext cx="900000" cy="57607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 sz="1983"/>
              </a:p>
            </p:txBody>
          </p:sp>
          <p:sp>
            <p:nvSpPr>
              <p:cNvPr id="23" name="Rectangle 22"/>
              <p:cNvSpPr/>
              <p:nvPr userDrawn="1"/>
            </p:nvSpPr>
            <p:spPr>
              <a:xfrm>
                <a:off x="7778187" y="1088020"/>
                <a:ext cx="900000" cy="16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 sz="1983"/>
              </a:p>
            </p:txBody>
          </p:sp>
        </p:grpSp>
        <p:pic>
          <p:nvPicPr>
            <p:cNvPr id="21" name="Picture 20" descr="UNI_logo_quadri_def.pdf"/>
            <p:cNvPicPr>
              <a:picLocks noChangeAspect="1"/>
            </p:cNvPicPr>
            <p:nvPr userDrawn="1"/>
          </p:nvPicPr>
          <p:blipFill>
            <a:blip r:embed="rId2"/>
            <a:srcRect l="24471" t="27051" r="21988" b="29129"/>
            <a:stretch>
              <a:fillRect/>
            </a:stretch>
          </p:blipFill>
          <p:spPr>
            <a:xfrm>
              <a:off x="6944400" y="658757"/>
              <a:ext cx="610801" cy="499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480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"/>
          <p:cNvSpPr>
            <a:spLocks/>
          </p:cNvSpPr>
          <p:nvPr/>
        </p:nvSpPr>
        <p:spPr bwMode="auto">
          <a:xfrm>
            <a:off x="0" y="0"/>
            <a:ext cx="10693400" cy="1388333"/>
          </a:xfrm>
          <a:prstGeom prst="rect">
            <a:avLst/>
          </a:prstGeom>
          <a:solidFill>
            <a:srgbClr val="7F7F7F">
              <a:alpha val="79608"/>
            </a:srgbClr>
          </a:solidFill>
          <a:ln>
            <a:noFill/>
          </a:ln>
        </p:spPr>
        <p:txBody>
          <a:bodyPr lIns="0" tIns="0" rIns="0" bIns="0"/>
          <a:lstStyle/>
          <a:p>
            <a:endParaRPr lang="fr-FR" sz="1983"/>
          </a:p>
        </p:txBody>
      </p:sp>
      <p:sp>
        <p:nvSpPr>
          <p:cNvPr id="17" name="Rectangle 16"/>
          <p:cNvSpPr/>
          <p:nvPr/>
        </p:nvSpPr>
        <p:spPr>
          <a:xfrm>
            <a:off x="-4411" y="265878"/>
            <a:ext cx="240295" cy="786895"/>
          </a:xfrm>
          <a:prstGeom prst="rect">
            <a:avLst/>
          </a:prstGeom>
          <a:solidFill>
            <a:srgbClr val="DA1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983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80980" y="293533"/>
            <a:ext cx="7999000" cy="75366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2204" b="1">
                <a:solidFill>
                  <a:srgbClr val="FFFFFF"/>
                </a:solidFill>
              </a:defRPr>
            </a:lvl1pPr>
          </a:lstStyle>
          <a:p>
            <a:pPr lvl="0"/>
            <a:r>
              <a:rPr lang="fr-CH" dirty="0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81082" y="1983334"/>
            <a:ext cx="9514600" cy="5364766"/>
          </a:xfrm>
          <a:prstGeom prst="rect">
            <a:avLst/>
          </a:prstGeom>
        </p:spPr>
        <p:txBody>
          <a:bodyPr vert="horz" lIns="0" rIns="0"/>
          <a:lstStyle>
            <a:lvl1pPr>
              <a:buClr>
                <a:schemeClr val="accent2"/>
              </a:buClr>
              <a:buSzPct val="100000"/>
              <a:buFont typeface="Wingdings" charset="2"/>
              <a:buChar char="§"/>
              <a:defRPr/>
            </a:lvl1pPr>
            <a:lvl2pPr>
              <a:buClr>
                <a:schemeClr val="accent2"/>
              </a:buClr>
              <a:buSzPct val="100000"/>
              <a:buFont typeface="Wingdings" charset="2"/>
              <a:buChar char="§"/>
              <a:defRPr/>
            </a:lvl2pPr>
            <a:lvl3pPr>
              <a:buClr>
                <a:schemeClr val="accent2"/>
              </a:buClr>
              <a:buSzPct val="100000"/>
              <a:buFont typeface="Wingdings" charset="2"/>
              <a:buChar char="§"/>
              <a:defRPr/>
            </a:lvl3pPr>
            <a:lvl4pPr>
              <a:buClr>
                <a:schemeClr val="accent2"/>
              </a:buClr>
              <a:buSzPct val="100000"/>
              <a:buFont typeface="Wingdings" charset="2"/>
              <a:buChar char="§"/>
              <a:defRPr/>
            </a:lvl4pPr>
            <a:lvl5pPr>
              <a:buClr>
                <a:schemeClr val="accent2"/>
              </a:buClr>
              <a:buSzPct val="100000"/>
              <a:buFont typeface="Wingdings" charset="2"/>
              <a:buChar char="§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9110703" y="762553"/>
            <a:ext cx="1014610" cy="669599"/>
            <a:chOff x="6793675" y="550964"/>
            <a:chExt cx="867600" cy="607703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6793675" y="550964"/>
              <a:ext cx="867600" cy="576072"/>
              <a:chOff x="7778187" y="681228"/>
              <a:chExt cx="900000" cy="576072"/>
            </a:xfrm>
          </p:grpSpPr>
          <p:sp>
            <p:nvSpPr>
              <p:cNvPr id="19" name="Rounded Rectangle 18"/>
              <p:cNvSpPr/>
              <p:nvPr userDrawn="1"/>
            </p:nvSpPr>
            <p:spPr>
              <a:xfrm>
                <a:off x="7778187" y="681228"/>
                <a:ext cx="900000" cy="57607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 sz="1983"/>
              </a:p>
            </p:txBody>
          </p:sp>
          <p:sp>
            <p:nvSpPr>
              <p:cNvPr id="20" name="Rectangle 19"/>
              <p:cNvSpPr/>
              <p:nvPr userDrawn="1"/>
            </p:nvSpPr>
            <p:spPr>
              <a:xfrm>
                <a:off x="7778187" y="1088020"/>
                <a:ext cx="900000" cy="169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LU" sz="1983"/>
              </a:p>
            </p:txBody>
          </p:sp>
        </p:grpSp>
        <p:pic>
          <p:nvPicPr>
            <p:cNvPr id="22" name="Picture 21" descr="UNI_logo_quadri_def.pdf"/>
            <p:cNvPicPr>
              <a:picLocks noChangeAspect="1"/>
            </p:cNvPicPr>
            <p:nvPr userDrawn="1"/>
          </p:nvPicPr>
          <p:blipFill>
            <a:blip r:embed="rId2"/>
            <a:srcRect l="24471" t="27051" r="21988" b="29129"/>
            <a:stretch>
              <a:fillRect/>
            </a:stretch>
          </p:blipFill>
          <p:spPr>
            <a:xfrm>
              <a:off x="6944400" y="658757"/>
              <a:ext cx="610801" cy="499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3273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2015-07-24_A7r_01588_Belval_LuxUni_ligh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0711190" cy="7143998"/>
          </a:xfrm>
          <a:prstGeom prst="rect">
            <a:avLst/>
          </a:prstGeom>
        </p:spPr>
      </p:pic>
      <p:sp>
        <p:nvSpPr>
          <p:cNvPr id="18" name="Rectangle 2"/>
          <p:cNvSpPr>
            <a:spLocks/>
          </p:cNvSpPr>
          <p:nvPr userDrawn="1"/>
        </p:nvSpPr>
        <p:spPr bwMode="auto">
          <a:xfrm>
            <a:off x="0" y="181218"/>
            <a:ext cx="10693400" cy="1965167"/>
          </a:xfrm>
          <a:prstGeom prst="rect">
            <a:avLst/>
          </a:prstGeom>
          <a:solidFill>
            <a:srgbClr val="000000">
              <a:alpha val="29803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>
                    <a:alpha val="29803"/>
                  </a:srgb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198333" rIns="0" bIns="0" anchor="b" anchorCtr="0"/>
          <a:lstStyle/>
          <a:p>
            <a:endParaRPr lang="fr-FR" sz="1983"/>
          </a:p>
        </p:txBody>
      </p:sp>
      <p:grpSp>
        <p:nvGrpSpPr>
          <p:cNvPr id="8" name="Group 23"/>
          <p:cNvGrpSpPr/>
          <p:nvPr userDrawn="1"/>
        </p:nvGrpSpPr>
        <p:grpSpPr>
          <a:xfrm>
            <a:off x="9026968" y="6316284"/>
            <a:ext cx="1192146" cy="773500"/>
            <a:chOff x="7778187" y="681228"/>
            <a:chExt cx="900000" cy="576072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7778187" y="681228"/>
              <a:ext cx="900000" cy="57607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fr-LU" sz="1983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778187" y="1088020"/>
              <a:ext cx="900000" cy="169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fr-LU" sz="1983"/>
            </a:p>
          </p:txBody>
        </p:sp>
      </p:grpSp>
      <p:sp>
        <p:nvSpPr>
          <p:cNvPr id="9" name="Rectangle 8"/>
          <p:cNvSpPr/>
          <p:nvPr userDrawn="1"/>
        </p:nvSpPr>
        <p:spPr>
          <a:xfrm>
            <a:off x="0" y="7090269"/>
            <a:ext cx="10711187" cy="47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LU" sz="1983"/>
          </a:p>
        </p:txBody>
      </p:sp>
      <p:pic>
        <p:nvPicPr>
          <p:cNvPr id="15" name="Picture 14" descr="UNI_logo_quadri_def.pdf"/>
          <p:cNvPicPr>
            <a:picLocks noChangeAspect="1"/>
          </p:cNvPicPr>
          <p:nvPr userDrawn="1"/>
        </p:nvPicPr>
        <p:blipFill>
          <a:blip r:embed="rId3"/>
          <a:srcRect l="24471" t="27051" r="21988" b="29129"/>
          <a:stretch>
            <a:fillRect/>
          </a:stretch>
        </p:blipFill>
        <p:spPr>
          <a:xfrm>
            <a:off x="9216013" y="6469664"/>
            <a:ext cx="874458" cy="674333"/>
          </a:xfrm>
          <a:prstGeom prst="rect">
            <a:avLst/>
          </a:prstGeom>
        </p:spPr>
      </p:pic>
      <p:sp>
        <p:nvSpPr>
          <p:cNvPr id="19" name="Line 3"/>
          <p:cNvSpPr>
            <a:spLocks noChangeShapeType="1"/>
          </p:cNvSpPr>
          <p:nvPr userDrawn="1"/>
        </p:nvSpPr>
        <p:spPr bwMode="auto">
          <a:xfrm rot="10800000" flipH="1">
            <a:off x="4340481" y="534421"/>
            <a:ext cx="0" cy="1488560"/>
          </a:xfrm>
          <a:prstGeom prst="line">
            <a:avLst/>
          </a:prstGeom>
          <a:noFill/>
          <a:ln w="63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983"/>
          </a:p>
        </p:txBody>
      </p:sp>
      <p:sp>
        <p:nvSpPr>
          <p:cNvPr id="21" name="Rectangle 6"/>
          <p:cNvSpPr>
            <a:spLocks/>
          </p:cNvSpPr>
          <p:nvPr userDrawn="1"/>
        </p:nvSpPr>
        <p:spPr bwMode="auto">
          <a:xfrm>
            <a:off x="0" y="181218"/>
            <a:ext cx="230205" cy="1965166"/>
          </a:xfrm>
          <a:prstGeom prst="rect">
            <a:avLst/>
          </a:prstGeom>
          <a:solidFill>
            <a:srgbClr val="E0373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fr-FR" sz="1983"/>
          </a:p>
        </p:txBody>
      </p:sp>
      <p:sp>
        <p:nvSpPr>
          <p:cNvPr id="23" name="Text Placeholder 22"/>
          <p:cNvSpPr>
            <a:spLocks noGrp="1"/>
          </p:cNvSpPr>
          <p:nvPr userDrawn="1">
            <p:ph type="body" sz="quarter" idx="10"/>
          </p:nvPr>
        </p:nvSpPr>
        <p:spPr>
          <a:xfrm>
            <a:off x="4340481" y="407955"/>
            <a:ext cx="5889819" cy="520953"/>
          </a:xfrm>
          <a:prstGeom prst="rect">
            <a:avLst/>
          </a:prstGeom>
        </p:spPr>
        <p:txBody>
          <a:bodyPr vert="horz" lIns="360000" tIns="180000" rIns="0" bIns="0" anchor="b" anchorCtr="0"/>
          <a:lstStyle>
            <a:lvl1pPr algn="l">
              <a:buFontTx/>
              <a:buNone/>
              <a:defRPr sz="2204">
                <a:solidFill>
                  <a:schemeClr val="bg1"/>
                </a:solidFill>
                <a:latin typeface="Gill Sans"/>
                <a:cs typeface="Gill Sans"/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 smtClean="0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 userDrawn="1">
            <p:ph type="body" sz="quarter" idx="11"/>
          </p:nvPr>
        </p:nvSpPr>
        <p:spPr>
          <a:xfrm>
            <a:off x="4340480" y="937287"/>
            <a:ext cx="5889819" cy="310140"/>
          </a:xfrm>
          <a:prstGeom prst="rect">
            <a:avLst/>
          </a:prstGeom>
        </p:spPr>
        <p:txBody>
          <a:bodyPr vert="horz" lIns="360000" tIns="72000" rIns="0" anchor="t" anchorCtr="0"/>
          <a:lstStyle>
            <a:lvl1pPr>
              <a:buFontTx/>
              <a:buNone/>
              <a:defRPr sz="1543" b="0" i="0">
                <a:solidFill>
                  <a:schemeClr val="bg1"/>
                </a:solidFill>
                <a:latin typeface="Gill Sans Light"/>
                <a:cs typeface="Gill Sans Light"/>
              </a:defRPr>
            </a:lvl1pPr>
            <a:lvl2pPr>
              <a:buNone/>
              <a:defRPr/>
            </a:lvl2pPr>
          </a:lstStyle>
          <a:p>
            <a:pPr lvl="0"/>
            <a:r>
              <a:rPr lang="fr-CH" dirty="0" smtClean="0"/>
              <a:t>Click to edit Master text styles</a:t>
            </a: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230206" y="408203"/>
            <a:ext cx="4110276" cy="520953"/>
          </a:xfrm>
          <a:prstGeom prst="rect">
            <a:avLst/>
          </a:prstGeom>
        </p:spPr>
        <p:txBody>
          <a:bodyPr vert="horz" lIns="360000" tIns="180000" rIns="360000" bIns="0" anchor="b" anchorCtr="0"/>
          <a:lstStyle>
            <a:lvl1pPr algn="r">
              <a:spcAft>
                <a:spcPts val="661"/>
              </a:spcAft>
              <a:buFontTx/>
              <a:buNone/>
              <a:defRPr sz="2204">
                <a:solidFill>
                  <a:schemeClr val="bg1"/>
                </a:solidFill>
                <a:latin typeface="Gill Sans"/>
                <a:cs typeface="Gill Sans"/>
              </a:defRPr>
            </a:lvl1pPr>
            <a:lvl2pPr>
              <a:buNone/>
              <a:defRPr/>
            </a:lvl2pPr>
          </a:lstStyle>
          <a:p>
            <a:pPr algn="r">
              <a:spcAft>
                <a:spcPts val="600"/>
              </a:spcAft>
            </a:pPr>
            <a:endParaRPr lang="en-US" sz="2204" dirty="0" smtClean="0">
              <a:solidFill>
                <a:srgbClr val="FFFFFF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230206" y="937287"/>
            <a:ext cx="4110276" cy="310140"/>
          </a:xfrm>
          <a:prstGeom prst="rect">
            <a:avLst/>
          </a:prstGeom>
        </p:spPr>
        <p:txBody>
          <a:bodyPr vert="horz" lIns="360000" tIns="72000" rIns="360000" anchor="t" anchorCtr="0"/>
          <a:lstStyle>
            <a:lvl1pPr marL="0" marR="0" indent="0" algn="r" defTabSz="5037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61"/>
              </a:spcAft>
              <a:buClrTx/>
              <a:buSzTx/>
              <a:buFontTx/>
              <a:buNone/>
              <a:tabLst/>
              <a:defRPr sz="1543" b="0" i="0">
                <a:solidFill>
                  <a:schemeClr val="bg1"/>
                </a:solidFill>
                <a:latin typeface="Gill Sans Light"/>
                <a:cs typeface="Gill Sans Light"/>
              </a:defRPr>
            </a:lvl1pPr>
            <a:lvl2pPr>
              <a:buNone/>
              <a:defRPr/>
            </a:lvl2pPr>
          </a:lstStyle>
          <a:p>
            <a:pPr marL="0" marR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543" i="1" dirty="0" smtClean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85267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09023" y="917908"/>
            <a:ext cx="8075353" cy="2047239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999999"/>
                </a:solidFill>
                <a:latin typeface="American Typewriter"/>
                <a:cs typeface="American Typewrite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03366" y="3183694"/>
            <a:ext cx="8086666" cy="3407409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1" i="0">
                <a:solidFill>
                  <a:srgbClr val="919191"/>
                </a:solidFill>
                <a:latin typeface="American Typewriter"/>
                <a:cs typeface="American Typewriter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663910" y="6966531"/>
            <a:ext cx="1174750" cy="228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rgbClr val="999999"/>
                </a:solidFill>
                <a:latin typeface="Arial Narrow"/>
                <a:cs typeface="Arial Narrow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http://</a:t>
            </a:r>
            <a:r>
              <a:rPr dirty="0">
                <a:solidFill>
                  <a:srgbClr val="A24759"/>
                </a:solidFill>
              </a:rPr>
              <a:t>ilias</a:t>
            </a:r>
            <a:r>
              <a:rPr dirty="0"/>
              <a:t>.uni.lu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8/14/16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13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98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967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67" b="1">
          <a:solidFill>
            <a:schemeClr val="accent1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67" b="1">
          <a:solidFill>
            <a:schemeClr val="accent1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67" b="1">
          <a:solidFill>
            <a:schemeClr val="accent1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67" b="1">
          <a:solidFill>
            <a:schemeClr val="accent1"/>
          </a:solidFill>
          <a:latin typeface="Arial" charset="0"/>
          <a:ea typeface="ＭＳ Ｐゴシック" charset="0"/>
        </a:defRPr>
      </a:lvl5pPr>
      <a:lvl6pPr marL="503789" algn="l" rtl="0" eaLnBrk="1" fontAlgn="base" hangingPunct="1">
        <a:spcBef>
          <a:spcPct val="0"/>
        </a:spcBef>
        <a:spcAft>
          <a:spcPct val="0"/>
        </a:spcAft>
        <a:defRPr sz="3967" b="1">
          <a:solidFill>
            <a:schemeClr val="accent1"/>
          </a:solidFill>
          <a:latin typeface="Arial" charset="0"/>
          <a:ea typeface="ＭＳ Ｐゴシック" charset="0"/>
        </a:defRPr>
      </a:lvl6pPr>
      <a:lvl7pPr marL="1007577" algn="l" rtl="0" eaLnBrk="1" fontAlgn="base" hangingPunct="1">
        <a:spcBef>
          <a:spcPct val="0"/>
        </a:spcBef>
        <a:spcAft>
          <a:spcPct val="0"/>
        </a:spcAft>
        <a:defRPr sz="3967" b="1">
          <a:solidFill>
            <a:schemeClr val="accent1"/>
          </a:solidFill>
          <a:latin typeface="Arial" charset="0"/>
          <a:ea typeface="ＭＳ Ｐゴシック" charset="0"/>
        </a:defRPr>
      </a:lvl7pPr>
      <a:lvl8pPr marL="1511366" algn="l" rtl="0" eaLnBrk="1" fontAlgn="base" hangingPunct="1">
        <a:spcBef>
          <a:spcPct val="0"/>
        </a:spcBef>
        <a:spcAft>
          <a:spcPct val="0"/>
        </a:spcAft>
        <a:defRPr sz="3967" b="1">
          <a:solidFill>
            <a:schemeClr val="accent1"/>
          </a:solidFill>
          <a:latin typeface="Arial" charset="0"/>
          <a:ea typeface="ＭＳ Ｐゴシック" charset="0"/>
        </a:defRPr>
      </a:lvl8pPr>
      <a:lvl9pPr marL="2015155" algn="l" rtl="0" eaLnBrk="1" fontAlgn="base" hangingPunct="1">
        <a:spcBef>
          <a:spcPct val="0"/>
        </a:spcBef>
        <a:spcAft>
          <a:spcPct val="0"/>
        </a:spcAft>
        <a:defRPr sz="3967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251894" indent="-251894" algn="l" rtl="0" eaLnBrk="1" fontAlgn="base" hangingPunct="1">
        <a:spcBef>
          <a:spcPts val="2204"/>
        </a:spcBef>
        <a:spcAft>
          <a:spcPct val="0"/>
        </a:spcAft>
        <a:buClr>
          <a:schemeClr val="accent1"/>
        </a:buClr>
        <a:buSzPct val="75000"/>
        <a:buFont typeface="Wingdings" charset="0"/>
        <a:buChar char="n"/>
        <a:defRPr sz="2204" kern="12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503789" indent="-251894" algn="l" rtl="0" eaLnBrk="1" fontAlgn="base" hangingPunct="1">
        <a:spcBef>
          <a:spcPts val="661"/>
        </a:spcBef>
        <a:spcAft>
          <a:spcPct val="0"/>
        </a:spcAft>
        <a:buClr>
          <a:srgbClr val="7ACBE0"/>
        </a:buClr>
        <a:buSzPct val="75000"/>
        <a:buFont typeface="Wingdings" charset="0"/>
        <a:buChar char="n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2pPr>
      <a:lvl3pPr marL="755683" indent="-251894" algn="l" rtl="0" eaLnBrk="1" fontAlgn="base" hangingPunct="1">
        <a:spcBef>
          <a:spcPts val="661"/>
        </a:spcBef>
        <a:spcAft>
          <a:spcPct val="0"/>
        </a:spcAft>
        <a:buClr>
          <a:schemeClr val="accent1"/>
        </a:buClr>
        <a:buSzPct val="75000"/>
        <a:buFont typeface="Wingdings" charset="0"/>
        <a:buChar char="n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3pPr>
      <a:lvl4pPr marL="1007577" indent="-251894" algn="l" rtl="0" eaLnBrk="1" fontAlgn="base" hangingPunct="1">
        <a:spcBef>
          <a:spcPts val="661"/>
        </a:spcBef>
        <a:spcAft>
          <a:spcPct val="0"/>
        </a:spcAft>
        <a:buClr>
          <a:srgbClr val="7ACBE0"/>
        </a:buClr>
        <a:buSzPct val="75000"/>
        <a:buFont typeface="Wingdings" charset="0"/>
        <a:buChar char="n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4pPr>
      <a:lvl5pPr marL="1259472" indent="-251894" algn="l" rtl="0" eaLnBrk="1" fontAlgn="base" hangingPunct="1">
        <a:spcBef>
          <a:spcPts val="661"/>
        </a:spcBef>
        <a:spcAft>
          <a:spcPct val="0"/>
        </a:spcAft>
        <a:buClr>
          <a:schemeClr val="accent1"/>
        </a:buClr>
        <a:buSzPct val="75000"/>
        <a:buFont typeface="Wingdings" charset="0"/>
        <a:buChar char="n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5pPr>
      <a:lvl6pPr marL="2770838" indent="-251894" algn="l" defTabSz="1007577" rtl="0" eaLnBrk="1" latinLnBrk="0" hangingPunct="1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6pPr>
      <a:lvl7pPr marL="3274626" indent="-251894" algn="l" defTabSz="1007577" rtl="0" eaLnBrk="1" latinLnBrk="0" hangingPunct="1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7pPr>
      <a:lvl8pPr marL="3778415" indent="-251894" algn="l" defTabSz="1007577" rtl="0" eaLnBrk="1" latinLnBrk="0" hangingPunct="1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8pPr>
      <a:lvl9pPr marL="4282204" indent="-251894" algn="l" defTabSz="1007577" rtl="0" eaLnBrk="1" latinLnBrk="0" hangingPunct="1">
        <a:spcBef>
          <a:spcPct val="20000"/>
        </a:spcBef>
        <a:buFont typeface="Arial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1pPr>
      <a:lvl2pPr marL="503789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2pPr>
      <a:lvl3pPr marL="1007577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3pPr>
      <a:lvl4pPr marL="1511366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4pPr>
      <a:lvl5pPr marL="2015155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5pPr>
      <a:lvl6pPr marL="2518943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6pPr>
      <a:lvl7pPr marL="3022732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7pPr>
      <a:lvl8pPr marL="3526521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8pPr>
      <a:lvl9pPr marL="4030309" algn="l" defTabSz="1007577" rtl="0" eaLnBrk="1" latinLnBrk="0" hangingPunct="1">
        <a:defRPr sz="1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ilias.uni.lu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greencloud.gforge.uni.lu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hyperlink" Target="https://vehilux.gforge.uni.lu/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nk-ifp-bench.gforge.uni.lu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ilias.uni.l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://ilias.uni.lu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ilias.uni.l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rcim.eu/" TargetMode="External"/><Relationship Id="rId4" Type="http://schemas.openxmlformats.org/officeDocument/2006/relationships/hyperlink" Target="http://ilias.uni.lu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ilias.uni.l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portail-qualite.public.lu/fr/normes-normalisation/education-recherche/projets-phares-dans-l_education-a-la-normalisation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398640" y="327301"/>
            <a:ext cx="6294760" cy="860149"/>
          </a:xfrm>
        </p:spPr>
        <p:txBody>
          <a:bodyPr/>
          <a:lstStyle/>
          <a:p>
            <a:pPr algn="ctr">
              <a:spcAft>
                <a:spcPts val="0"/>
              </a:spcAft>
            </a:pPr>
            <a:r>
              <a:rPr lang="en-US" b="0" dirty="0" smtClean="0">
                <a:solidFill>
                  <a:srgbClr val="FFFFFF"/>
                </a:solidFill>
                <a:latin typeface="Gill Sans" charset="0"/>
                <a:sym typeface="Gill Sans" charset="0"/>
              </a:rPr>
              <a:t>Interdisciplinary Laboratory for Intelligent and Adaptive Systems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398640" y="1263650"/>
            <a:ext cx="6294760" cy="811367"/>
          </a:xfrm>
        </p:spPr>
        <p:txBody>
          <a:bodyPr/>
          <a:lstStyle/>
          <a:p>
            <a:pPr algn="ctr">
              <a:spcBef>
                <a:spcPts val="551"/>
              </a:spcBef>
            </a:pPr>
            <a:r>
              <a:rPr lang="en-US" sz="2000" dirty="0" smtClean="0"/>
              <a:t>Prof. Dr. Pascal </a:t>
            </a:r>
            <a:r>
              <a:rPr lang="en-US" sz="2000" dirty="0" err="1" smtClean="0"/>
              <a:t>Bouvry</a:t>
            </a:r>
            <a:endParaRPr lang="en-US" sz="500" dirty="0"/>
          </a:p>
          <a:p>
            <a:pPr algn="ctr">
              <a:spcBef>
                <a:spcPts val="551"/>
              </a:spcBef>
            </a:pPr>
            <a:r>
              <a:rPr lang="en-US" sz="1800" dirty="0" smtClean="0"/>
              <a:t>September 2016</a:t>
            </a: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525934" y="211181"/>
            <a:ext cx="3144366" cy="1646820"/>
          </a:xfrm>
          <a:prstGeom prst="rect">
            <a:avLst/>
          </a:prstGeom>
        </p:spPr>
        <p:txBody>
          <a:bodyPr vert="horz" wrap="square" lIns="396667" tIns="198333" rIns="396667" bIns="0" anchor="ctr" anchorCtr="0">
            <a:spAutoFit/>
          </a:bodyPr>
          <a:lstStyle>
            <a:lvl1pPr algn="l">
              <a:buFontTx/>
              <a:buNone/>
              <a:defRPr sz="2000">
                <a:solidFill>
                  <a:schemeClr val="bg1"/>
                </a:solidFill>
                <a:latin typeface="Gill Sans"/>
                <a:cs typeface="Gill Sans"/>
              </a:defRPr>
            </a:lvl1pPr>
            <a:lvl2pPr>
              <a:buNone/>
              <a:defRPr/>
            </a:lvl2pPr>
          </a:lstStyle>
          <a:p>
            <a:pPr algn="ctr">
              <a:spcAft>
                <a:spcPts val="0"/>
              </a:spcAft>
            </a:pPr>
            <a:r>
              <a:rPr lang="en-US" sz="5400" b="0" dirty="0" smtClean="0">
                <a:solidFill>
                  <a:srgbClr val="FFFFFF"/>
                </a:solidFill>
                <a:latin typeface="Gill Sans" charset="0"/>
                <a:sym typeface="Gill Sans" charset="0"/>
              </a:rPr>
              <a:t>ILIAS</a:t>
            </a:r>
            <a:endParaRPr lang="en-US" b="0" dirty="0" smtClean="0">
              <a:solidFill>
                <a:srgbClr val="FFFFFF"/>
              </a:solidFill>
              <a:latin typeface="Gill Sans" charset="0"/>
              <a:sym typeface="Gill Sans" charset="0"/>
            </a:endParaRPr>
          </a:p>
          <a:p>
            <a:pPr algn="ctr">
              <a:spcAft>
                <a:spcPts val="0"/>
              </a:spcAft>
            </a:pPr>
            <a:r>
              <a:rPr lang="en-US" b="0" dirty="0" smtClean="0">
                <a:solidFill>
                  <a:srgbClr val="FFFFFF"/>
                </a:solidFill>
                <a:latin typeface="Gill Sans" charset="0"/>
                <a:sym typeface="Gill Sans" charset="0"/>
                <a:hlinkClick r:id="rId3"/>
              </a:rPr>
              <a:t>http://ilias.uni.lu</a:t>
            </a:r>
            <a:r>
              <a:rPr lang="en-US" b="0" dirty="0" smtClean="0">
                <a:solidFill>
                  <a:srgbClr val="FFFFFF"/>
                </a:solidFill>
                <a:latin typeface="Gill Sans" charset="0"/>
                <a:sym typeface="Gill Sans" charset="0"/>
              </a:rPr>
              <a:t> </a:t>
            </a:r>
            <a:endParaRPr lang="en-US" b="0" dirty="0">
              <a:solidFill>
                <a:srgbClr val="FFFFFF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317500" y="7283450"/>
            <a:ext cx="3786187" cy="158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116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ILIAS</a:t>
            </a:r>
            <a:r>
              <a:rPr lang="en-US" sz="3600" dirty="0"/>
              <a:t>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Scientific networks/awards</a:t>
            </a:r>
            <a:endParaRPr lang="en-US" b="1" dirty="0"/>
          </a:p>
          <a:p>
            <a:pPr lvl="1"/>
            <a:r>
              <a:rPr lang="en-GB" dirty="0"/>
              <a:t>Participation in the Erasmus+ program LAST-JD (Joint International Doctoral Degree in Law, Science and Technology)</a:t>
            </a:r>
          </a:p>
          <a:p>
            <a:pPr lvl="1"/>
            <a:r>
              <a:rPr lang="en-GB" dirty="0"/>
              <a:t>Pascal </a:t>
            </a:r>
            <a:r>
              <a:rPr lang="en-GB" dirty="0" err="1"/>
              <a:t>Bouvry</a:t>
            </a:r>
            <a:r>
              <a:rPr lang="en-GB" dirty="0"/>
              <a:t> and D. </a:t>
            </a:r>
            <a:r>
              <a:rPr lang="en-GB" dirty="0" err="1"/>
              <a:t>Kliazovich</a:t>
            </a:r>
            <a:r>
              <a:rPr lang="en-GB" dirty="0"/>
              <a:t> received the IEEE Outstanding Leadership Award</a:t>
            </a:r>
          </a:p>
          <a:p>
            <a:pPr lvl="1"/>
            <a:r>
              <a:rPr lang="en-US" dirty="0"/>
              <a:t>Leon van der Torre was appointed as an </a:t>
            </a:r>
            <a:r>
              <a:rPr lang="en-US" dirty="0" err="1" smtClean="0"/>
              <a:t>EurAi</a:t>
            </a:r>
            <a:r>
              <a:rPr lang="en-US" dirty="0" smtClean="0"/>
              <a:t> (formerly ECCAI) </a:t>
            </a:r>
            <a:r>
              <a:rPr lang="en-US" dirty="0"/>
              <a:t>fellow on Oct. 10, 2015 </a:t>
            </a:r>
          </a:p>
          <a:p>
            <a:pPr lvl="1"/>
            <a:r>
              <a:rPr lang="en-US" dirty="0"/>
              <a:t>Active participation of R. </a:t>
            </a:r>
            <a:r>
              <a:rPr lang="en-US" dirty="0" err="1"/>
              <a:t>Bisdorff</a:t>
            </a:r>
            <a:r>
              <a:rPr lang="en-US" dirty="0"/>
              <a:t> in the CNRS founded international research group (GDRI) on "Algorithmic Decision Theory" also supported by the FNRS (Belgium) and the FNR (Luxembourg)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57" y="6116416"/>
            <a:ext cx="3158608" cy="6838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63" y="5310728"/>
            <a:ext cx="2092280" cy="668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892" y="5889683"/>
            <a:ext cx="1564105" cy="99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48" y="5014372"/>
            <a:ext cx="1126078" cy="112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45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ILIAS</a:t>
            </a:r>
            <a:r>
              <a:rPr lang="en-US" sz="3600" dirty="0"/>
              <a:t> Highlights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80980" y="1568450"/>
            <a:ext cx="9514600" cy="5364766"/>
          </a:xfrm>
        </p:spPr>
        <p:txBody>
          <a:bodyPr/>
          <a:lstStyle/>
          <a:p>
            <a:r>
              <a:rPr lang="en-GB" b="1" dirty="0"/>
              <a:t>Other achievements</a:t>
            </a:r>
            <a:endParaRPr lang="en-US" b="1" dirty="0"/>
          </a:p>
          <a:p>
            <a:pPr lvl="1"/>
            <a:r>
              <a:rPr lang="en-GB" dirty="0"/>
              <a:t>Spin-off business project aimed at robotics for autistic children based on a PhD thesis (</a:t>
            </a:r>
            <a:r>
              <a:rPr lang="en-GB" dirty="0" err="1"/>
              <a:t>ProCrob</a:t>
            </a:r>
            <a:r>
              <a:rPr lang="en-GB" dirty="0"/>
              <a:t>) and launched through FNR's Proof-of-Concept Scheme</a:t>
            </a:r>
            <a:r>
              <a:rPr lang="en-GB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546" b="3428"/>
          <a:stretch/>
        </p:blipFill>
        <p:spPr>
          <a:xfrm>
            <a:off x="2679700" y="2787650"/>
            <a:ext cx="4750979" cy="4535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6542736"/>
            <a:ext cx="2349500" cy="512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0" y="6275083"/>
            <a:ext cx="170564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99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ILIAS</a:t>
            </a:r>
            <a:r>
              <a:rPr lang="en-US" sz="3600" dirty="0"/>
              <a:t> </a:t>
            </a:r>
            <a:r>
              <a:rPr lang="en-US" sz="3600" dirty="0" smtClean="0"/>
              <a:t>Science Impact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80980" y="2025650"/>
            <a:ext cx="9514600" cy="5364766"/>
          </a:xfrm>
        </p:spPr>
        <p:txBody>
          <a:bodyPr/>
          <a:lstStyle/>
          <a:p>
            <a:r>
              <a:rPr lang="de-CH" dirty="0" err="1" smtClean="0"/>
              <a:t>Our</a:t>
            </a:r>
            <a:r>
              <a:rPr lang="de-CH" dirty="0" smtClean="0"/>
              <a:t> </a:t>
            </a:r>
            <a:r>
              <a:rPr lang="de-CH" dirty="0" err="1" smtClean="0"/>
              <a:t>work</a:t>
            </a:r>
            <a:r>
              <a:rPr lang="de-CH" dirty="0" smtClean="0"/>
              <a:t> legal </a:t>
            </a:r>
            <a:r>
              <a:rPr lang="de-CH" dirty="0" err="1"/>
              <a:t>informatics</a:t>
            </a:r>
            <a:r>
              <a:rPr lang="de-CH" dirty="0"/>
              <a:t> </a:t>
            </a:r>
            <a:r>
              <a:rPr lang="de-CH" dirty="0" err="1"/>
              <a:t>together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University </a:t>
            </a:r>
            <a:r>
              <a:rPr lang="de-CH" dirty="0" err="1"/>
              <a:t>of</a:t>
            </a:r>
            <a:r>
              <a:rPr lang="de-CH" dirty="0"/>
              <a:t> Turin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led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endParaRPr lang="de-CH" dirty="0" smtClean="0"/>
          </a:p>
          <a:p>
            <a:pPr lvl="1"/>
            <a:r>
              <a:rPr lang="de-CH" b="1" dirty="0" smtClean="0"/>
              <a:t>EUNOMOS </a:t>
            </a:r>
            <a:r>
              <a:rPr lang="de-CH" dirty="0" smtClean="0"/>
              <a:t>-</a:t>
            </a:r>
            <a:r>
              <a:rPr lang="de-CH" b="1" dirty="0"/>
              <a:t> </a:t>
            </a:r>
            <a:r>
              <a:rPr lang="de-CH" dirty="0" smtClean="0"/>
              <a:t>a </a:t>
            </a:r>
            <a:r>
              <a:rPr lang="de-CH" dirty="0"/>
              <a:t>legal </a:t>
            </a:r>
            <a:r>
              <a:rPr lang="de-CH" dirty="0" err="1"/>
              <a:t>document</a:t>
            </a:r>
            <a:r>
              <a:rPr lang="de-CH" dirty="0"/>
              <a:t> </a:t>
            </a:r>
            <a:r>
              <a:rPr lang="de-CH" dirty="0" err="1"/>
              <a:t>management</a:t>
            </a:r>
            <a:r>
              <a:rPr lang="de-CH" dirty="0"/>
              <a:t> </a:t>
            </a:r>
            <a:r>
              <a:rPr lang="de-CH" dirty="0" err="1" smtClean="0"/>
              <a:t>system</a:t>
            </a:r>
            <a:endParaRPr lang="de-CH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3244850"/>
            <a:ext cx="5144019" cy="3854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41" y="3244850"/>
            <a:ext cx="4636466" cy="362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8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ILIAS</a:t>
            </a:r>
            <a:r>
              <a:rPr lang="en-US" sz="3200" dirty="0"/>
              <a:t> Science Impact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research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field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green</a:t>
            </a:r>
            <a:r>
              <a:rPr lang="de-CH" dirty="0"/>
              <a:t> </a:t>
            </a:r>
            <a:r>
              <a:rPr lang="de-CH" dirty="0" err="1"/>
              <a:t>computing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led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development</a:t>
            </a:r>
            <a:r>
              <a:rPr lang="de-CH" dirty="0"/>
              <a:t> </a:t>
            </a:r>
            <a:r>
              <a:rPr lang="de-CH" dirty="0" err="1"/>
              <a:t>of</a:t>
            </a:r>
            <a:endParaRPr lang="de-CH" dirty="0"/>
          </a:p>
          <a:p>
            <a:pPr lvl="1"/>
            <a:r>
              <a:rPr lang="de-CH" dirty="0"/>
              <a:t> </a:t>
            </a:r>
            <a:r>
              <a:rPr lang="de-CH" b="1" dirty="0" err="1"/>
              <a:t>GreenCloud</a:t>
            </a:r>
            <a:r>
              <a:rPr lang="de-CH" dirty="0"/>
              <a:t> – a </a:t>
            </a:r>
            <a:r>
              <a:rPr lang="de-CH" dirty="0" err="1"/>
              <a:t>state</a:t>
            </a:r>
            <a:r>
              <a:rPr lang="de-CH" dirty="0"/>
              <a:t>-</a:t>
            </a:r>
            <a:r>
              <a:rPr lang="de-CH" dirty="0" err="1"/>
              <a:t>of</a:t>
            </a:r>
            <a:r>
              <a:rPr lang="de-CH" dirty="0"/>
              <a:t>-</a:t>
            </a:r>
            <a:r>
              <a:rPr lang="de-CH" dirty="0" err="1"/>
              <a:t>the</a:t>
            </a:r>
            <a:r>
              <a:rPr lang="de-CH" dirty="0"/>
              <a:t>-art open-</a:t>
            </a:r>
            <a:r>
              <a:rPr lang="de-CH" dirty="0" err="1"/>
              <a:t>source</a:t>
            </a:r>
            <a:r>
              <a:rPr lang="de-CH" dirty="0"/>
              <a:t> Cloud </a:t>
            </a:r>
            <a:r>
              <a:rPr lang="de-CH" dirty="0" err="1"/>
              <a:t>simulator</a:t>
            </a:r>
            <a:r>
              <a:rPr lang="en-US" dirty="0"/>
              <a:t> </a:t>
            </a:r>
          </a:p>
          <a:p>
            <a:pPr lvl="2"/>
            <a:r>
              <a:rPr lang="en-US" sz="1600" dirty="0"/>
              <a:t>Download at: </a:t>
            </a:r>
            <a:r>
              <a:rPr lang="en-US" sz="1600" u="sng" dirty="0" smtClean="0">
                <a:solidFill>
                  <a:srgbClr val="1DB324"/>
                </a:solidFill>
                <a:hlinkClick r:id="rId2"/>
              </a:rPr>
              <a:t>http</a:t>
            </a:r>
            <a:r>
              <a:rPr lang="en-US" sz="1600" u="sng" dirty="0">
                <a:solidFill>
                  <a:srgbClr val="1DB324"/>
                </a:solidFill>
                <a:hlinkClick r:id="rId2"/>
              </a:rPr>
              <a:t>://</a:t>
            </a:r>
            <a:r>
              <a:rPr lang="en-US" sz="1600" u="sng" dirty="0" smtClean="0">
                <a:solidFill>
                  <a:srgbClr val="1DB324"/>
                </a:solidFill>
                <a:hlinkClick r:id="rId2"/>
              </a:rPr>
              <a:t>greencloud.gforge.uni.lu</a:t>
            </a:r>
            <a:endParaRPr lang="en-US" sz="1600" u="sng" dirty="0" smtClean="0">
              <a:solidFill>
                <a:srgbClr val="1DB324"/>
              </a:solidFill>
            </a:endParaRPr>
          </a:p>
          <a:p>
            <a:pPr lvl="2"/>
            <a:r>
              <a:rPr lang="en-US" sz="1600" dirty="0"/>
              <a:t>Available as source code or preinstalled virtual machine</a:t>
            </a:r>
            <a:endParaRPr lang="en-US" sz="1600" dirty="0"/>
          </a:p>
          <a:p>
            <a:pPr lvl="2"/>
            <a:r>
              <a:rPr lang="en-US" sz="1600" dirty="0"/>
              <a:t>1018 visits and 223 downloads monthly</a:t>
            </a:r>
          </a:p>
          <a:p>
            <a:endParaRPr lang="en-US" dirty="0"/>
          </a:p>
        </p:txBody>
      </p:sp>
      <p:pic>
        <p:nvPicPr>
          <p:cNvPr id="4" name="Picture 3" descr="C:\DATA\Papers\Green Clouds\GreenCloud simulator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4159250"/>
            <a:ext cx="3038040" cy="193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9913"/>
          <a:stretch/>
        </p:blipFill>
        <p:spPr>
          <a:xfrm>
            <a:off x="6732044" y="3016250"/>
            <a:ext cx="3695872" cy="40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ILIAS</a:t>
            </a:r>
            <a:r>
              <a:rPr lang="en-US" sz="3200" dirty="0"/>
              <a:t> Science Impact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 on </a:t>
            </a:r>
            <a:r>
              <a:rPr lang="de-CH" dirty="0" err="1"/>
              <a:t>vehicular</a:t>
            </a:r>
            <a:r>
              <a:rPr lang="de-CH" dirty="0"/>
              <a:t> </a:t>
            </a:r>
            <a:r>
              <a:rPr lang="de-CH" dirty="0" err="1"/>
              <a:t>networks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led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development</a:t>
            </a:r>
            <a:r>
              <a:rPr lang="de-CH" dirty="0"/>
              <a:t> </a:t>
            </a:r>
            <a:r>
              <a:rPr lang="de-CH" dirty="0" err="1"/>
              <a:t>of</a:t>
            </a:r>
            <a:endParaRPr lang="de-CH" dirty="0"/>
          </a:p>
          <a:p>
            <a:pPr lvl="1"/>
            <a:r>
              <a:rPr lang="de-CH" dirty="0"/>
              <a:t> </a:t>
            </a:r>
            <a:r>
              <a:rPr lang="de-CH" b="1" dirty="0">
                <a:hlinkClick r:id="rId4"/>
              </a:rPr>
              <a:t>VehILux</a:t>
            </a:r>
            <a:r>
              <a:rPr lang="de-CH" dirty="0">
                <a:hlinkClick r:id="rId4"/>
              </a:rPr>
              <a:t> </a:t>
            </a:r>
            <a:r>
              <a:rPr lang="de-CH" dirty="0"/>
              <a:t>- a </a:t>
            </a:r>
            <a:r>
              <a:rPr lang="de-CH" dirty="0" err="1"/>
              <a:t>mobility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vehicle</a:t>
            </a:r>
            <a:r>
              <a:rPr lang="de-CH" dirty="0"/>
              <a:t> </a:t>
            </a:r>
            <a:r>
              <a:rPr lang="de-CH" dirty="0" err="1"/>
              <a:t>traffic</a:t>
            </a:r>
            <a:r>
              <a:rPr lang="de-CH" dirty="0"/>
              <a:t> in Lux </a:t>
            </a:r>
            <a:r>
              <a:rPr lang="de-CH" dirty="0" err="1"/>
              <a:t>based</a:t>
            </a:r>
            <a:r>
              <a:rPr lang="de-CH" dirty="0"/>
              <a:t> on real </a:t>
            </a:r>
            <a:r>
              <a:rPr lang="de-CH" dirty="0" err="1"/>
              <a:t>traffic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de-CH" dirty="0"/>
          </a:p>
          <a:p>
            <a:pPr lvl="1"/>
            <a:r>
              <a:rPr lang="de-CH" b="1" dirty="0"/>
              <a:t>OVNIS</a:t>
            </a:r>
            <a:r>
              <a:rPr lang="de-CH" dirty="0"/>
              <a:t> -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first</a:t>
            </a:r>
            <a:r>
              <a:rPr lang="de-CH" dirty="0"/>
              <a:t> </a:t>
            </a:r>
            <a:r>
              <a:rPr lang="de-CH" dirty="0" err="1"/>
              <a:t>vehicular</a:t>
            </a:r>
            <a:r>
              <a:rPr lang="de-CH" dirty="0"/>
              <a:t> </a:t>
            </a:r>
            <a:r>
              <a:rPr lang="de-CH" dirty="0" err="1"/>
              <a:t>network</a:t>
            </a:r>
            <a:r>
              <a:rPr lang="de-CH" dirty="0"/>
              <a:t> </a:t>
            </a:r>
            <a:r>
              <a:rPr lang="de-CH" dirty="0" err="1"/>
              <a:t>simulators</a:t>
            </a:r>
            <a:r>
              <a:rPr lang="de-CH" dirty="0"/>
              <a:t> </a:t>
            </a:r>
            <a:r>
              <a:rPr lang="de-CH" dirty="0" err="1"/>
              <a:t>coupling</a:t>
            </a:r>
            <a:r>
              <a:rPr lang="de-CH" dirty="0"/>
              <a:t> a </a:t>
            </a:r>
            <a:r>
              <a:rPr lang="de-CH" dirty="0" err="1"/>
              <a:t>network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a </a:t>
            </a:r>
            <a:r>
              <a:rPr lang="de-CH" dirty="0" err="1"/>
              <a:t>traffic</a:t>
            </a:r>
            <a:r>
              <a:rPr lang="de-CH" dirty="0"/>
              <a:t> </a:t>
            </a:r>
            <a:r>
              <a:rPr lang="de-CH" dirty="0" err="1"/>
              <a:t>simulator</a:t>
            </a:r>
            <a:r>
              <a:rPr lang="de-CH" dirty="0"/>
              <a:t> in a </a:t>
            </a:r>
            <a:r>
              <a:rPr lang="de-CH" dirty="0" err="1"/>
              <a:t>bidirectional</a:t>
            </a:r>
            <a:r>
              <a:rPr lang="de-CH" dirty="0"/>
              <a:t> </a:t>
            </a:r>
            <a:r>
              <a:rPr lang="de-CH" dirty="0" err="1"/>
              <a:t>way</a:t>
            </a:r>
            <a:endParaRPr lang="de-CH" dirty="0"/>
          </a:p>
        </p:txBody>
      </p:sp>
      <p:pic>
        <p:nvPicPr>
          <p:cNvPr id="5" name="WiSafeCar-UNI_LU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94300" y="3270801"/>
            <a:ext cx="5436685" cy="4077299"/>
          </a:xfrm>
          <a:prstGeom prst="rect">
            <a:avLst/>
          </a:prstGeom>
        </p:spPr>
      </p:pic>
      <p:pic>
        <p:nvPicPr>
          <p:cNvPr id="6" name="Picture 5" descr="loopsMap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9" y="3778251"/>
            <a:ext cx="4820724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ILIAS</a:t>
            </a:r>
            <a:r>
              <a:rPr lang="en-US" sz="3200" dirty="0"/>
              <a:t> Science Impact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work</a:t>
            </a:r>
            <a:r>
              <a:rPr lang="de-CH" dirty="0"/>
              <a:t> on </a:t>
            </a:r>
            <a:r>
              <a:rPr lang="de-CH" dirty="0" err="1"/>
              <a:t>bioinformatics</a:t>
            </a:r>
            <a:r>
              <a:rPr lang="de-CH" dirty="0"/>
              <a:t> </a:t>
            </a:r>
            <a:r>
              <a:rPr lang="de-CH" dirty="0" err="1"/>
              <a:t>problems</a:t>
            </a:r>
            <a:r>
              <a:rPr lang="de-CH" dirty="0"/>
              <a:t> </a:t>
            </a:r>
            <a:r>
              <a:rPr lang="de-CH" dirty="0" err="1"/>
              <a:t>optimization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led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</a:p>
          <a:p>
            <a:pPr lvl="1"/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/>
              <a:t>development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novel</a:t>
            </a:r>
            <a:r>
              <a:rPr lang="de-CH" dirty="0"/>
              <a:t> </a:t>
            </a:r>
            <a:r>
              <a:rPr lang="de-CH" dirty="0" err="1"/>
              <a:t>optimization</a:t>
            </a:r>
            <a:r>
              <a:rPr lang="de-CH" dirty="0"/>
              <a:t> </a:t>
            </a:r>
            <a:r>
              <a:rPr lang="de-CH" dirty="0" err="1"/>
              <a:t>benchmarks</a:t>
            </a:r>
            <a:r>
              <a:rPr lang="de-CH" dirty="0"/>
              <a:t>: </a:t>
            </a:r>
            <a:r>
              <a:rPr lang="en-US" b="1" dirty="0">
                <a:hlinkClick r:id="rId2"/>
              </a:rPr>
              <a:t>NK Landscape Protein IFP Benchmark Suite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00" y="3321050"/>
            <a:ext cx="4938421" cy="3898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05" y="4452500"/>
            <a:ext cx="2895600" cy="289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219" y="2953760"/>
            <a:ext cx="3856429" cy="30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HPC</a:t>
            </a:r>
            <a:r>
              <a:rPr lang="en-US" sz="3200" dirty="0" smtClean="0"/>
              <a:t> - High Performance </a:t>
            </a:r>
            <a:r>
              <a:rPr lang="en-US" sz="3200" dirty="0" smtClean="0"/>
              <a:t>Computing </a:t>
            </a:r>
            <a:br>
              <a:rPr lang="en-US" sz="3200" dirty="0" smtClean="0"/>
            </a:br>
            <a:r>
              <a:rPr lang="en-US" sz="2700" dirty="0" smtClean="0"/>
              <a:t>Sites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644650"/>
            <a:ext cx="9448800" cy="5763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0" y="120650"/>
            <a:ext cx="1270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5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HPC</a:t>
            </a:r>
            <a:r>
              <a:rPr lang="en-US" sz="3200" dirty="0"/>
              <a:t> - High Performance Computing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700" dirty="0" smtClean="0"/>
              <a:t>Computing Capacity</a:t>
            </a:r>
            <a:endParaRPr 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570472"/>
            <a:ext cx="9525000" cy="5986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0" y="120650"/>
            <a:ext cx="12700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11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C00000"/>
                </a:solidFill>
              </a:rPr>
              <a:t>HPC</a:t>
            </a:r>
            <a:r>
              <a:rPr lang="en-US" sz="2400" dirty="0"/>
              <a:t> - High Performance Computing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2000" dirty="0" smtClean="0"/>
              <a:t>Storage Capacity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0" y="120650"/>
            <a:ext cx="1270000" cy="128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80" y="1797050"/>
            <a:ext cx="9727746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53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We investigate the theoretical algorithmic </a:t>
            </a:r>
            <a:r>
              <a:rPr lang="en-US" sz="2800" dirty="0" err="1" smtClean="0"/>
              <a:t>realisations</a:t>
            </a:r>
            <a:r>
              <a:rPr lang="en-US" sz="2800" dirty="0" smtClean="0"/>
              <a:t> of:</a:t>
            </a:r>
            <a:endParaRPr lang="en-US" sz="2800" dirty="0"/>
          </a:p>
        </p:txBody>
      </p:sp>
      <p:sp>
        <p:nvSpPr>
          <p:cNvPr id="5" name="object 5"/>
          <p:cNvSpPr txBox="1">
            <a:spLocks noGrp="1"/>
          </p:cNvSpPr>
          <p:nvPr>
            <p:ph type="body" sz="quarter" idx="13"/>
          </p:nvPr>
        </p:nvSpPr>
        <p:spPr>
          <a:xfrm>
            <a:off x="591425" y="1873250"/>
            <a:ext cx="9514600" cy="52814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indent="-228600">
              <a:lnSpc>
                <a:spcPct val="80000"/>
              </a:lnSpc>
              <a:spcBef>
                <a:spcPts val="2000"/>
              </a:spcBef>
            </a:pPr>
            <a:r>
              <a:rPr lang="fr-FR" sz="2400" b="1" dirty="0" smtClean="0"/>
              <a:t>I</a:t>
            </a:r>
            <a:r>
              <a:rPr sz="2400" b="1" dirty="0" smtClean="0"/>
              <a:t>ntelligent </a:t>
            </a:r>
            <a:r>
              <a:rPr sz="2400" b="1" dirty="0"/>
              <a:t>systems:</a:t>
            </a:r>
          </a:p>
          <a:p>
            <a:pPr marL="457200" marR="7620" lvl="1" indent="-228600">
              <a:lnSpc>
                <a:spcPct val="80000"/>
              </a:lnSpc>
              <a:spcBef>
                <a:spcPts val="1200"/>
              </a:spcBef>
            </a:pPr>
            <a:r>
              <a:rPr sz="2000" dirty="0"/>
              <a:t>performing complex problem solving and decision making tasks with a high degree of autonomy</a:t>
            </a:r>
            <a:r>
              <a:rPr sz="2000" dirty="0" smtClean="0"/>
              <a:t>.</a:t>
            </a:r>
            <a:endParaRPr lang="fr-FR" sz="2000" dirty="0" smtClean="0"/>
          </a:p>
          <a:p>
            <a:pPr marL="457200" marR="7620" lvl="1" indent="-228600">
              <a:lnSpc>
                <a:spcPct val="80000"/>
              </a:lnSpc>
              <a:spcBef>
                <a:spcPts val="1200"/>
              </a:spcBef>
            </a:pPr>
            <a:endParaRPr sz="1000" dirty="0">
              <a:latin typeface="Times"/>
              <a:cs typeface="Times"/>
            </a:endParaRPr>
          </a:p>
          <a:p>
            <a:pPr marL="228600" indent="-228600">
              <a:lnSpc>
                <a:spcPct val="80000"/>
              </a:lnSpc>
              <a:spcBef>
                <a:spcPts val="2000"/>
              </a:spcBef>
            </a:pPr>
            <a:r>
              <a:rPr sz="2400" b="1" dirty="0" smtClean="0"/>
              <a:t>Adaptive </a:t>
            </a:r>
            <a:r>
              <a:rPr sz="2400" b="1" dirty="0"/>
              <a:t>systems:</a:t>
            </a:r>
          </a:p>
          <a:p>
            <a:pPr marL="457200" marR="8890" lvl="1" indent="-228600">
              <a:lnSpc>
                <a:spcPct val="80000"/>
              </a:lnSpc>
              <a:spcBef>
                <a:spcPts val="1200"/>
              </a:spcBef>
            </a:pPr>
            <a:r>
              <a:rPr sz="2000" dirty="0"/>
              <a:t>exploiting  learning  and  flexible  computing  models  to  deal  with  opaque  and  dynamic contexts</a:t>
            </a:r>
            <a:r>
              <a:rPr sz="2000" dirty="0" smtClean="0"/>
              <a:t>.</a:t>
            </a:r>
            <a:endParaRPr lang="fr-FR" sz="2000" dirty="0" smtClean="0"/>
          </a:p>
          <a:p>
            <a:pPr marL="457200" marR="8890" lvl="1" indent="-228600">
              <a:lnSpc>
                <a:spcPct val="80000"/>
              </a:lnSpc>
              <a:spcBef>
                <a:spcPts val="1200"/>
              </a:spcBef>
            </a:pPr>
            <a:endParaRPr sz="1000" dirty="0">
              <a:latin typeface="Times"/>
              <a:cs typeface="Times"/>
            </a:endParaRPr>
          </a:p>
          <a:p>
            <a:pPr marL="457200" marR="5080" lvl="1" indent="-228600">
              <a:lnSpc>
                <a:spcPct val="80000"/>
              </a:lnSpc>
              <a:spcBef>
                <a:spcPts val="1200"/>
              </a:spcBef>
            </a:pPr>
            <a:r>
              <a:rPr sz="2400" b="1" dirty="0"/>
              <a:t>Keywords:  </a:t>
            </a:r>
            <a:r>
              <a:rPr sz="2000" dirty="0"/>
              <a:t>Artificial  Intelligence,  Bio-Inspired  Computing,  Decision  Systems,  Information Theory,   Knowledge   Representation,   Multi-Agent   Systems,   Parallel   Computing, Reasoning and Logic, Text and Data Mining, Social Computing</a:t>
            </a:r>
            <a:r>
              <a:rPr sz="2000" dirty="0" smtClean="0"/>
              <a:t>.</a:t>
            </a:r>
            <a:endParaRPr sz="1600" dirty="0">
              <a:latin typeface="Times"/>
              <a:cs typeface="Times"/>
            </a:endParaRPr>
          </a:p>
          <a:p>
            <a:pPr marL="228600" indent="-228600">
              <a:lnSpc>
                <a:spcPct val="80000"/>
              </a:lnSpc>
              <a:spcBef>
                <a:spcPts val="2000"/>
              </a:spcBef>
            </a:pPr>
            <a:endParaRPr lang="fr-FR" sz="1000" b="1" dirty="0" smtClean="0"/>
          </a:p>
          <a:p>
            <a:pPr marL="228600" indent="-228600">
              <a:lnSpc>
                <a:spcPct val="80000"/>
              </a:lnSpc>
              <a:spcBef>
                <a:spcPts val="2000"/>
              </a:spcBef>
            </a:pPr>
            <a:r>
              <a:rPr sz="2400" b="1" dirty="0" smtClean="0"/>
              <a:t>Currently</a:t>
            </a:r>
            <a:r>
              <a:rPr sz="2400" b="1" dirty="0"/>
              <a:t>, </a:t>
            </a:r>
            <a:r>
              <a:rPr sz="2400" b="1" dirty="0">
                <a:solidFill>
                  <a:srgbClr val="C00000"/>
                </a:solidFill>
              </a:rPr>
              <a:t>ILIAS </a:t>
            </a:r>
            <a:r>
              <a:rPr sz="2400" b="1" dirty="0"/>
              <a:t>has more than 40 researchers (Profs, PostDocs, PhDs)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4294967295"/>
          </p:nvPr>
        </p:nvSpPr>
        <p:spPr>
          <a:xfrm>
            <a:off x="8851900" y="7154696"/>
            <a:ext cx="16891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hlinkClick r:id="rId3"/>
              </a:rPr>
              <a:t>http://</a:t>
            </a:r>
            <a:r>
              <a:rPr dirty="0">
                <a:solidFill>
                  <a:srgbClr val="A24759"/>
                </a:solidFill>
                <a:hlinkClick r:id="rId3"/>
              </a:rPr>
              <a:t>ilias</a:t>
            </a:r>
            <a:r>
              <a:rPr dirty="0">
                <a:hlinkClick r:id="rId3"/>
              </a:rPr>
              <a:t>.uni.lu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28600" indent="-228600">
              <a:lnSpc>
                <a:spcPct val="80000"/>
              </a:lnSpc>
              <a:spcBef>
                <a:spcPts val="2000"/>
              </a:spcBef>
              <a:tabLst>
                <a:tab pos="354965" algn="l"/>
              </a:tabLst>
            </a:pPr>
            <a:r>
              <a:rPr lang="en-US" sz="2400" b="1" dirty="0"/>
              <a:t>the Interdisciplinary </a:t>
            </a:r>
            <a:r>
              <a:rPr lang="en-US" sz="2400" b="1" dirty="0" err="1"/>
              <a:t>Centres</a:t>
            </a:r>
            <a:r>
              <a:rPr lang="en-US" sz="2400" b="1" dirty="0"/>
              <a:t>:</a:t>
            </a:r>
          </a:p>
          <a:p>
            <a:pPr marL="457200" marR="7620" lvl="1" indent="-228600">
              <a:lnSpc>
                <a:spcPct val="80000"/>
              </a:lnSpc>
              <a:spcBef>
                <a:spcPts val="1200"/>
              </a:spcBef>
              <a:tabLst>
                <a:tab pos="755015" algn="l"/>
              </a:tabLst>
            </a:pPr>
            <a:r>
              <a:rPr lang="en-US" sz="2000" dirty="0" err="1" smtClean="0"/>
              <a:t>SnT</a:t>
            </a:r>
            <a:r>
              <a:rPr lang="en-US" sz="2000" dirty="0"/>
              <a:t>, LCSB</a:t>
            </a:r>
          </a:p>
          <a:p>
            <a:pPr marL="228600" indent="-228600">
              <a:lnSpc>
                <a:spcPct val="80000"/>
              </a:lnSpc>
              <a:spcBef>
                <a:spcPts val="2000"/>
              </a:spcBef>
              <a:tabLst>
                <a:tab pos="354965" algn="l"/>
              </a:tabLst>
            </a:pPr>
            <a:r>
              <a:rPr lang="en-US" sz="2400" b="1" dirty="0" smtClean="0"/>
              <a:t>other </a:t>
            </a:r>
            <a:r>
              <a:rPr lang="en-US" sz="2400" b="1" dirty="0"/>
              <a:t>UL Departments:</a:t>
            </a:r>
          </a:p>
          <a:p>
            <a:pPr marL="457200" marR="7620" lvl="1" indent="-228600">
              <a:lnSpc>
                <a:spcPct val="80000"/>
              </a:lnSpc>
              <a:spcBef>
                <a:spcPts val="1200"/>
              </a:spcBef>
              <a:tabLst>
                <a:tab pos="755015" algn="l"/>
              </a:tabLst>
            </a:pPr>
            <a:r>
              <a:rPr lang="en-US" sz="2000" dirty="0" smtClean="0"/>
              <a:t>LDE </a:t>
            </a:r>
            <a:r>
              <a:rPr lang="en-US" sz="2000" dirty="0"/>
              <a:t>– </a:t>
            </a:r>
            <a:r>
              <a:rPr lang="en-US" sz="2000" dirty="0" err="1"/>
              <a:t>Laboratoire</a:t>
            </a:r>
            <a:r>
              <a:rPr lang="en-US" sz="2000" dirty="0"/>
              <a:t> de Droit </a:t>
            </a:r>
            <a:r>
              <a:rPr lang="en-US" sz="2000" dirty="0" err="1"/>
              <a:t>Economique</a:t>
            </a:r>
            <a:r>
              <a:rPr lang="en-US" sz="2000" dirty="0"/>
              <a:t> (Dept. of Law)</a:t>
            </a:r>
          </a:p>
          <a:p>
            <a:pPr marL="457200" marR="7620" lvl="1" indent="-228600">
              <a:lnSpc>
                <a:spcPct val="80000"/>
              </a:lnSpc>
              <a:spcBef>
                <a:spcPts val="1200"/>
              </a:spcBef>
              <a:tabLst>
                <a:tab pos="755015" algn="l"/>
              </a:tabLst>
            </a:pPr>
            <a:r>
              <a:rPr lang="en-US" sz="2000" dirty="0" smtClean="0"/>
              <a:t>LSF </a:t>
            </a:r>
            <a:r>
              <a:rPr lang="en-US" sz="2000" dirty="0"/>
              <a:t>– Luxembourg School of Finance (Dept. of Finance)</a:t>
            </a:r>
          </a:p>
          <a:p>
            <a:pPr marL="457200" marR="7620" lvl="1" indent="-228600">
              <a:lnSpc>
                <a:spcPct val="80000"/>
              </a:lnSpc>
              <a:spcBef>
                <a:spcPts val="1200"/>
              </a:spcBef>
              <a:tabLst>
                <a:tab pos="755015" algn="l"/>
              </a:tabLst>
            </a:pPr>
            <a:r>
              <a:rPr lang="en-US" sz="2000" dirty="0" smtClean="0"/>
              <a:t>Dept</a:t>
            </a:r>
            <a:r>
              <a:rPr lang="en-US" sz="2000" dirty="0"/>
              <a:t>. of </a:t>
            </a:r>
            <a:r>
              <a:rPr lang="en-US" sz="2000" dirty="0" smtClean="0"/>
              <a:t>Mathematics</a:t>
            </a:r>
          </a:p>
          <a:p>
            <a:pPr marL="457200" marR="7620" lvl="1" indent="-228600">
              <a:lnSpc>
                <a:spcPct val="80000"/>
              </a:lnSpc>
              <a:spcBef>
                <a:spcPts val="1200"/>
              </a:spcBef>
              <a:tabLst>
                <a:tab pos="755015" algn="l"/>
              </a:tabLst>
            </a:pPr>
            <a:r>
              <a:rPr lang="en-US" sz="2000" dirty="0" err="1" smtClean="0"/>
              <a:t>Dica</a:t>
            </a:r>
            <a:r>
              <a:rPr lang="en-US" sz="2000" dirty="0" smtClean="0"/>
              <a:t>-Lab  </a:t>
            </a:r>
            <a:r>
              <a:rPr lang="en-US" sz="2000" dirty="0"/>
              <a:t>(Faculty  of  Language  and  Literature,  Humanities,  Arts  and  Educational Sciences)</a:t>
            </a:r>
          </a:p>
          <a:p>
            <a:pPr marL="12700">
              <a:lnSpc>
                <a:spcPct val="100000"/>
              </a:lnSpc>
              <a:spcBef>
                <a:spcPts val="560"/>
              </a:spcBef>
              <a:tabLst>
                <a:tab pos="354965" algn="l"/>
              </a:tabLst>
            </a:pPr>
            <a:r>
              <a:rPr lang="en-US" sz="2400" b="1" dirty="0" smtClean="0"/>
              <a:t>other </a:t>
            </a:r>
            <a:r>
              <a:rPr lang="en-US" sz="2400" b="1" dirty="0"/>
              <a:t>CSC Labs: </a:t>
            </a:r>
            <a:r>
              <a:rPr lang="en-US" sz="2400" spc="130" dirty="0" err="1">
                <a:latin typeface="+mj-lt"/>
                <a:cs typeface="American Typewriter"/>
              </a:rPr>
              <a:t>C</a:t>
            </a:r>
            <a:r>
              <a:rPr lang="en-US" sz="2400" spc="5" dirty="0" err="1">
                <a:latin typeface="+mj-lt"/>
                <a:cs typeface="American Typewriter"/>
              </a:rPr>
              <a:t>o</a:t>
            </a:r>
            <a:r>
              <a:rPr lang="en-US" sz="2400" spc="-65" dirty="0" err="1">
                <a:latin typeface="+mj-lt"/>
                <a:cs typeface="American Typewriter"/>
              </a:rPr>
              <a:t>mSys</a:t>
            </a:r>
            <a:r>
              <a:rPr lang="en-US" sz="2400" dirty="0">
                <a:latin typeface="+mj-lt"/>
                <a:cs typeface="American Typewriter"/>
              </a:rPr>
              <a:t>,</a:t>
            </a:r>
            <a:r>
              <a:rPr lang="en-US" sz="2400" spc="40" dirty="0">
                <a:latin typeface="+mj-lt"/>
                <a:cs typeface="American Typewriter"/>
              </a:rPr>
              <a:t> </a:t>
            </a:r>
            <a:r>
              <a:rPr lang="en-US" sz="2400" spc="-135" dirty="0">
                <a:latin typeface="+mj-lt"/>
                <a:cs typeface="American Typewriter"/>
              </a:rPr>
              <a:t>L</a:t>
            </a:r>
            <a:r>
              <a:rPr lang="en-US" sz="2400" dirty="0">
                <a:latin typeface="+mj-lt"/>
                <a:cs typeface="American Typewriter"/>
              </a:rPr>
              <a:t>AC</a:t>
            </a:r>
            <a:r>
              <a:rPr lang="en-US" sz="2400" spc="35" dirty="0">
                <a:latin typeface="+mj-lt"/>
                <a:cs typeface="American Typewriter"/>
              </a:rPr>
              <a:t>S,</a:t>
            </a:r>
            <a:r>
              <a:rPr lang="en-US" sz="2400" spc="40" dirty="0">
                <a:latin typeface="+mj-lt"/>
                <a:cs typeface="American Typewriter"/>
              </a:rPr>
              <a:t> </a:t>
            </a:r>
            <a:r>
              <a:rPr lang="en-US" sz="2400" spc="-135" dirty="0">
                <a:latin typeface="+mj-lt"/>
                <a:cs typeface="American Typewriter"/>
              </a:rPr>
              <a:t>L</a:t>
            </a:r>
            <a:r>
              <a:rPr lang="en-US" sz="2400" spc="-25" dirty="0">
                <a:latin typeface="+mj-lt"/>
                <a:cs typeface="American Typewriter"/>
              </a:rPr>
              <a:t>ASSY</a:t>
            </a:r>
            <a:r>
              <a:rPr lang="en-US" sz="2400" spc="40" dirty="0">
                <a:latin typeface="+mj-lt"/>
                <a:cs typeface="American Typewriter"/>
              </a:rPr>
              <a:t> </a:t>
            </a:r>
            <a:r>
              <a:rPr lang="en-US" sz="2400" b="1" dirty="0"/>
              <a:t>and the </a:t>
            </a:r>
            <a:r>
              <a:rPr lang="en-US" sz="2400" b="1" dirty="0" smtClean="0"/>
              <a:t>LIST</a:t>
            </a:r>
            <a:endParaRPr lang="en-US" sz="2400" dirty="0">
              <a:latin typeface="American Typewriter"/>
              <a:cs typeface="American Typewriter"/>
            </a:endParaRPr>
          </a:p>
          <a:p>
            <a:pPr marL="205305" marR="7620" indent="-228600">
              <a:lnSpc>
                <a:spcPct val="80000"/>
              </a:lnSpc>
              <a:spcBef>
                <a:spcPts val="1200"/>
              </a:spcBef>
              <a:tabLst>
                <a:tab pos="755015" algn="l"/>
              </a:tabLst>
            </a:pPr>
            <a:r>
              <a:rPr lang="en-US" sz="2404" dirty="0"/>
              <a:t>Moreover, we have active research contacts with numerous universities and institutions in the Greater Region and around the world.</a:t>
            </a:r>
          </a:p>
          <a:p>
            <a:pPr marL="205305" marR="7620" indent="-228600">
              <a:lnSpc>
                <a:spcPct val="80000"/>
              </a:lnSpc>
              <a:spcBef>
                <a:spcPts val="1200"/>
              </a:spcBef>
              <a:tabLst>
                <a:tab pos="755015" algn="l"/>
              </a:tabLst>
            </a:pPr>
            <a:r>
              <a:rPr lang="en-US" sz="2404" dirty="0"/>
              <a:t>Thanks also to the	        </a:t>
            </a:r>
            <a:r>
              <a:rPr lang="en-US" sz="2404" dirty="0" smtClean="0"/>
              <a:t>          for </a:t>
            </a:r>
            <a:r>
              <a:rPr lang="en-US" sz="2404" dirty="0"/>
              <a:t>their financial support.</a:t>
            </a:r>
          </a:p>
          <a:p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3471951" y="6731001"/>
            <a:ext cx="1143000" cy="234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We have project co-operations with</a:t>
            </a:r>
            <a:endParaRPr lang="en-US" sz="2800" dirty="0"/>
          </a:p>
        </p:txBody>
      </p:sp>
      <p:sp>
        <p:nvSpPr>
          <p:cNvPr id="9" name="object 6"/>
          <p:cNvSpPr txBox="1">
            <a:spLocks/>
          </p:cNvSpPr>
          <p:nvPr/>
        </p:nvSpPr>
        <p:spPr>
          <a:xfrm>
            <a:off x="8851900" y="7154696"/>
            <a:ext cx="16891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mtClean="0">
                <a:hlinkClick r:id="rId4"/>
              </a:rPr>
              <a:t>http://</a:t>
            </a:r>
            <a:r>
              <a:rPr lang="en-US" smtClean="0">
                <a:solidFill>
                  <a:srgbClr val="A24759"/>
                </a:solidFill>
                <a:hlinkClick r:id="rId4"/>
              </a:rPr>
              <a:t>ilias</a:t>
            </a:r>
            <a:r>
              <a:rPr lang="en-US" smtClean="0">
                <a:hlinkClick r:id="rId4"/>
              </a:rPr>
              <a:t>.uni.lu</a:t>
            </a:r>
            <a:endParaRPr lang="en-US" dirty="0">
              <a:hlinkClick r:id="rId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81082" y="4947969"/>
            <a:ext cx="9514600" cy="1573482"/>
          </a:xfrm>
        </p:spPr>
        <p:txBody>
          <a:bodyPr>
            <a:normAutofit/>
          </a:bodyPr>
          <a:lstStyle/>
          <a:p>
            <a:pPr marL="228600" indent="-228600">
              <a:lnSpc>
                <a:spcPct val="80000"/>
              </a:lnSpc>
              <a:spcBef>
                <a:spcPts val="2000"/>
              </a:spcBef>
              <a:tabLst>
                <a:tab pos="354965" algn="l"/>
              </a:tabLst>
            </a:pPr>
            <a:r>
              <a:rPr lang="en-US" sz="2400" b="1" dirty="0" smtClean="0"/>
              <a:t>Visiting Professor</a:t>
            </a:r>
          </a:p>
          <a:p>
            <a:pPr marL="457200" marR="7620" lvl="1" indent="-228600">
              <a:spcBef>
                <a:spcPts val="1200"/>
              </a:spcBef>
              <a:tabLst>
                <a:tab pos="755015" algn="l"/>
              </a:tabLst>
            </a:pPr>
            <a:r>
              <a:rPr lang="en-US" sz="2200" dirty="0" smtClean="0"/>
              <a:t>Prof. Dr. </a:t>
            </a:r>
            <a:r>
              <a:rPr lang="en-US" sz="2200" dirty="0" err="1" smtClean="0"/>
              <a:t>Dov</a:t>
            </a:r>
            <a:r>
              <a:rPr lang="en-US" sz="2200" dirty="0" smtClean="0"/>
              <a:t> </a:t>
            </a:r>
            <a:r>
              <a:rPr lang="en-US" sz="2200" dirty="0" err="1" smtClean="0"/>
              <a:t>Gabbay</a:t>
            </a:r>
            <a:endParaRPr lang="en-US" sz="2200" dirty="0" smtClean="0"/>
          </a:p>
          <a:p>
            <a:pPr marL="768383" lvl="3">
              <a:spcBef>
                <a:spcPts val="480"/>
              </a:spcBef>
              <a:tabLst>
                <a:tab pos="354965" algn="l"/>
              </a:tabLst>
            </a:pPr>
            <a:r>
              <a:rPr lang="en-US" dirty="0" smtClean="0"/>
              <a:t>Augustus </a:t>
            </a:r>
            <a:r>
              <a:rPr lang="en-US" dirty="0"/>
              <a:t>De Morgan Professor of Logic, Kings College London, UK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12657"/>
              </p:ext>
            </p:extLst>
          </p:nvPr>
        </p:nvGraphicFramePr>
        <p:xfrm>
          <a:off x="241300" y="2475215"/>
          <a:ext cx="8915401" cy="18395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832"/>
                <a:gridCol w="6128375"/>
                <a:gridCol w="2679194"/>
              </a:tblGrid>
              <a:tr h="379767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919191"/>
                          </a:solidFill>
                          <a:latin typeface="Helvetica"/>
                          <a:cs typeface="Helvetica"/>
                        </a:rPr>
                        <a:t> </a:t>
                      </a:r>
                      <a:endParaRPr sz="2000" dirty="0">
                        <a:latin typeface="Helvetica"/>
                        <a:cs typeface="Helvetic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0" marR="7620" lvl="1" indent="-228600" algn="l" rtl="0" eaLnBrk="1" fontAlgn="base" hangingPunct="1">
                        <a:lnSpc>
                          <a:spcPct val="8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00000"/>
                        <a:buFont typeface="Wingdings" charset="2"/>
                        <a:buChar char="§"/>
                        <a:tabLst>
                          <a:tab pos="755015" algn="l"/>
                        </a:tabLst>
                      </a:pPr>
                      <a:r>
                        <a:rPr sz="2000" kern="1200" dirty="0">
                          <a:solidFill>
                            <a:srgbClr val="595959"/>
                          </a:solidFill>
                          <a:latin typeface="+mn-lt"/>
                          <a:ea typeface="ＭＳ Ｐゴシック" charset="0"/>
                          <a:cs typeface="+mn-cs"/>
                        </a:rPr>
                        <a:t>Decision Systems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+mj-lt"/>
                          <a:cs typeface="American Typewriter"/>
                        </a:rPr>
                        <a:t>(Prof.</a:t>
                      </a:r>
                      <a:r>
                        <a:rPr sz="1800" spc="50" dirty="0">
                          <a:latin typeface="+mj-lt"/>
                          <a:cs typeface="American Typewriter"/>
                        </a:rPr>
                        <a:t> </a:t>
                      </a:r>
                      <a:r>
                        <a:rPr sz="1800" dirty="0">
                          <a:latin typeface="+mj-lt"/>
                          <a:cs typeface="American Typewriter"/>
                        </a:rPr>
                        <a:t>Dr.</a:t>
                      </a:r>
                      <a:r>
                        <a:rPr sz="1800" spc="50" dirty="0">
                          <a:latin typeface="+mj-lt"/>
                          <a:cs typeface="American Typewriter"/>
                        </a:rPr>
                        <a:t> </a:t>
                      </a:r>
                      <a:r>
                        <a:rPr sz="1800" dirty="0">
                          <a:latin typeface="+mj-lt"/>
                          <a:cs typeface="American Typewriter"/>
                        </a:rPr>
                        <a:t>R.</a:t>
                      </a:r>
                      <a:r>
                        <a:rPr sz="1800" spc="50" dirty="0">
                          <a:latin typeface="+mj-lt"/>
                          <a:cs typeface="American Typewriter"/>
                        </a:rPr>
                        <a:t> </a:t>
                      </a:r>
                      <a:r>
                        <a:rPr sz="1800" dirty="0">
                          <a:latin typeface="+mj-lt"/>
                          <a:cs typeface="American Typewriter"/>
                        </a:rPr>
                        <a:t>Bisdorf</a:t>
                      </a:r>
                      <a:r>
                        <a:rPr sz="1800" spc="-5" dirty="0">
                          <a:latin typeface="+mj-lt"/>
                          <a:cs typeface="American Typewriter"/>
                        </a:rPr>
                        <a:t>f</a:t>
                      </a:r>
                      <a:r>
                        <a:rPr sz="1800" dirty="0">
                          <a:latin typeface="+mj-lt"/>
                          <a:cs typeface="American Typewriter"/>
                        </a:rPr>
                        <a:t>)</a:t>
                      </a:r>
                    </a:p>
                  </a:txBody>
                  <a:tcPr marL="0" marR="0" marT="0" marB="0"/>
                </a:tc>
              </a:tr>
              <a:tr h="356075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919191"/>
                          </a:solidFill>
                          <a:latin typeface="Helvetica"/>
                          <a:cs typeface="Helvetica"/>
                        </a:rPr>
                        <a:t> </a:t>
                      </a:r>
                      <a:endParaRPr sz="2000" dirty="0">
                        <a:latin typeface="Helvetica"/>
                        <a:cs typeface="Helvetic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0" marR="7620" lvl="1" indent="-228600" algn="l" rtl="0" eaLnBrk="1" fontAlgn="base" hangingPunct="1">
                        <a:lnSpc>
                          <a:spcPct val="8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00000"/>
                        <a:buFont typeface="Wingdings" charset="2"/>
                        <a:buChar char="§"/>
                        <a:tabLst>
                          <a:tab pos="755015" algn="l"/>
                        </a:tabLst>
                      </a:pPr>
                      <a:r>
                        <a:rPr lang="fr-FR" sz="2000" kern="1200" dirty="0" err="1" smtClean="0">
                          <a:solidFill>
                            <a:srgbClr val="595959"/>
                          </a:solidFill>
                          <a:latin typeface="+mn-lt"/>
                          <a:ea typeface="ＭＳ Ｐゴシック" charset="0"/>
                          <a:cs typeface="+mn-cs"/>
                        </a:rPr>
                        <a:t>Optimization</a:t>
                      </a:r>
                      <a:r>
                        <a:rPr lang="fr-FR" sz="2000" kern="1200" dirty="0" smtClean="0">
                          <a:solidFill>
                            <a:srgbClr val="595959"/>
                          </a:solidFill>
                          <a:latin typeface="+mn-lt"/>
                          <a:ea typeface="ＭＳ Ｐゴシック" charset="0"/>
                          <a:cs typeface="+mn-cs"/>
                        </a:rPr>
                        <a:t> </a:t>
                      </a:r>
                      <a:r>
                        <a:rPr sz="2000" kern="1200" dirty="0" smtClean="0">
                          <a:solidFill>
                            <a:srgbClr val="595959"/>
                          </a:solidFill>
                          <a:latin typeface="+mn-lt"/>
                          <a:ea typeface="ＭＳ Ｐゴシック" charset="0"/>
                          <a:cs typeface="+mn-cs"/>
                        </a:rPr>
                        <a:t>&amp; </a:t>
                      </a:r>
                      <a:r>
                        <a:rPr sz="2000" kern="1200" dirty="0">
                          <a:solidFill>
                            <a:srgbClr val="595959"/>
                          </a:solidFill>
                          <a:latin typeface="+mn-lt"/>
                          <a:ea typeface="ＭＳ Ｐゴシック" charset="0"/>
                          <a:cs typeface="+mn-cs"/>
                        </a:rPr>
                        <a:t>Parallel Computing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+mj-lt"/>
                          <a:cs typeface="American Typewriter"/>
                        </a:rPr>
                        <a:t>(Prof.</a:t>
                      </a:r>
                      <a:r>
                        <a:rPr sz="1800" spc="50" dirty="0">
                          <a:latin typeface="+mj-lt"/>
                          <a:cs typeface="American Typewriter"/>
                        </a:rPr>
                        <a:t> </a:t>
                      </a:r>
                      <a:r>
                        <a:rPr sz="1800" dirty="0">
                          <a:latin typeface="+mj-lt"/>
                          <a:cs typeface="American Typewriter"/>
                        </a:rPr>
                        <a:t>Dr.</a:t>
                      </a:r>
                      <a:r>
                        <a:rPr sz="1800" spc="50" dirty="0">
                          <a:latin typeface="+mj-lt"/>
                          <a:cs typeface="American Typewriter"/>
                        </a:rPr>
                        <a:t> </a:t>
                      </a:r>
                      <a:r>
                        <a:rPr sz="1800" dirty="0">
                          <a:latin typeface="+mj-lt"/>
                          <a:cs typeface="American Typewriter"/>
                        </a:rPr>
                        <a:t>P.</a:t>
                      </a:r>
                      <a:r>
                        <a:rPr sz="1800" spc="50" dirty="0">
                          <a:latin typeface="+mj-lt"/>
                          <a:cs typeface="American Typewriter"/>
                        </a:rPr>
                        <a:t> </a:t>
                      </a:r>
                      <a:r>
                        <a:rPr sz="1800" dirty="0">
                          <a:latin typeface="+mj-lt"/>
                          <a:cs typeface="American Typewriter"/>
                        </a:rPr>
                        <a:t>Bouvr</a:t>
                      </a:r>
                      <a:r>
                        <a:rPr sz="1800" spc="-5" dirty="0">
                          <a:latin typeface="+mj-lt"/>
                          <a:cs typeface="American Typewriter"/>
                        </a:rPr>
                        <a:t>y</a:t>
                      </a:r>
                      <a:r>
                        <a:rPr sz="1800" dirty="0">
                          <a:latin typeface="+mj-lt"/>
                          <a:cs typeface="American Typewriter"/>
                        </a:rPr>
                        <a:t>)</a:t>
                      </a:r>
                    </a:p>
                  </a:txBody>
                  <a:tcPr marL="0" marR="0" marT="0" marB="0"/>
                </a:tc>
              </a:tr>
              <a:tr h="368300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919191"/>
                          </a:solidFill>
                          <a:latin typeface="Helvetica"/>
                          <a:cs typeface="Helvetica"/>
                        </a:rPr>
                        <a:t> </a:t>
                      </a:r>
                      <a:endParaRPr sz="2000" dirty="0">
                        <a:latin typeface="Helvetica"/>
                        <a:cs typeface="Helvetic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0" marR="7620" lvl="1" indent="-228600" algn="l" rtl="0" eaLnBrk="1" fontAlgn="base" hangingPunct="1">
                        <a:lnSpc>
                          <a:spcPct val="8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00000"/>
                        <a:buFont typeface="Wingdings" charset="2"/>
                        <a:buChar char="§"/>
                        <a:tabLst>
                          <a:tab pos="755015" algn="l"/>
                        </a:tabLst>
                      </a:pPr>
                      <a:r>
                        <a:rPr sz="2000" kern="1200" dirty="0">
                          <a:solidFill>
                            <a:srgbClr val="595959"/>
                          </a:solidFill>
                          <a:latin typeface="+mn-lt"/>
                          <a:ea typeface="ＭＳ Ｐゴシック" charset="0"/>
                          <a:cs typeface="+mn-cs"/>
                        </a:rPr>
                        <a:t>Individual &amp; Collective Reasoning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+mj-lt"/>
                          <a:cs typeface="American Typewriter"/>
                        </a:rPr>
                        <a:t>(Prof.</a:t>
                      </a:r>
                      <a:r>
                        <a:rPr sz="1800" spc="50" dirty="0">
                          <a:latin typeface="+mj-lt"/>
                          <a:cs typeface="American Typewriter"/>
                        </a:rPr>
                        <a:t> </a:t>
                      </a:r>
                      <a:r>
                        <a:rPr sz="1800" dirty="0">
                          <a:latin typeface="+mj-lt"/>
                          <a:cs typeface="American Typewriter"/>
                        </a:rPr>
                        <a:t>Dr.</a:t>
                      </a:r>
                      <a:r>
                        <a:rPr sz="1800" spc="50" dirty="0">
                          <a:latin typeface="+mj-lt"/>
                          <a:cs typeface="American Typewriter"/>
                        </a:rPr>
                        <a:t> </a:t>
                      </a:r>
                      <a:r>
                        <a:rPr sz="1800" dirty="0">
                          <a:latin typeface="+mj-lt"/>
                          <a:cs typeface="American Typewriter"/>
                        </a:rPr>
                        <a:t>L.</a:t>
                      </a:r>
                      <a:r>
                        <a:rPr sz="1800" spc="50" dirty="0">
                          <a:latin typeface="+mj-lt"/>
                          <a:cs typeface="American Typewriter"/>
                        </a:rPr>
                        <a:t> </a:t>
                      </a:r>
                      <a:r>
                        <a:rPr sz="1800" dirty="0">
                          <a:latin typeface="+mj-lt"/>
                          <a:cs typeface="American Typewriter"/>
                        </a:rPr>
                        <a:t>v.</a:t>
                      </a:r>
                      <a:r>
                        <a:rPr sz="1800" spc="50" dirty="0">
                          <a:latin typeface="+mj-lt"/>
                          <a:cs typeface="American Typewriter"/>
                        </a:rPr>
                        <a:t> </a:t>
                      </a:r>
                      <a:r>
                        <a:rPr sz="1800" dirty="0">
                          <a:latin typeface="+mj-lt"/>
                          <a:cs typeface="American Typewriter"/>
                        </a:rPr>
                        <a:t>d.</a:t>
                      </a:r>
                      <a:r>
                        <a:rPr sz="1800" spc="50" dirty="0">
                          <a:latin typeface="+mj-lt"/>
                          <a:cs typeface="American Typewriter"/>
                        </a:rPr>
                        <a:t> </a:t>
                      </a:r>
                      <a:r>
                        <a:rPr sz="1800" dirty="0" smtClean="0">
                          <a:latin typeface="+mj-lt"/>
                          <a:cs typeface="American Typewriter"/>
                        </a:rPr>
                        <a:t>Torre)</a:t>
                      </a:r>
                      <a:endParaRPr sz="1800" dirty="0">
                        <a:latin typeface="+mj-lt"/>
                        <a:cs typeface="American Typewriter"/>
                      </a:endParaRPr>
                    </a:p>
                  </a:txBody>
                  <a:tcPr marL="0" marR="0" marT="0" marB="0"/>
                </a:tc>
              </a:tr>
              <a:tr h="735367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919191"/>
                          </a:solidFill>
                          <a:latin typeface="Helvetica"/>
                          <a:cs typeface="Helvetica"/>
                        </a:rPr>
                        <a:t> </a:t>
                      </a:r>
                      <a:endParaRPr sz="2000" dirty="0">
                        <a:latin typeface="Helvetica"/>
                        <a:cs typeface="Helvetica"/>
                      </a:endParaRPr>
                    </a:p>
                    <a:p>
                      <a:pPr marL="3492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000" dirty="0">
                          <a:solidFill>
                            <a:srgbClr val="919191"/>
                          </a:solidFill>
                          <a:latin typeface="Helvetica"/>
                          <a:cs typeface="Helvetica"/>
                        </a:rPr>
                        <a:t> </a:t>
                      </a:r>
                      <a:endParaRPr sz="2000" dirty="0">
                        <a:latin typeface="Helvetica"/>
                        <a:cs typeface="Helvetic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0" marR="7620" lvl="1" indent="-228600" algn="l" rtl="0" eaLnBrk="1" fontAlgn="base" hangingPunct="1">
                        <a:lnSpc>
                          <a:spcPct val="8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00000"/>
                        <a:buFont typeface="Wingdings" charset="2"/>
                        <a:buChar char="§"/>
                        <a:tabLst>
                          <a:tab pos="755015" algn="l"/>
                        </a:tabLst>
                      </a:pPr>
                      <a:r>
                        <a:rPr sz="2000" kern="1200" dirty="0">
                          <a:solidFill>
                            <a:srgbClr val="595959"/>
                          </a:solidFill>
                          <a:latin typeface="+mn-lt"/>
                          <a:ea typeface="ＭＳ Ｐゴシック" charset="0"/>
                          <a:cs typeface="+mn-cs"/>
                        </a:rPr>
                        <a:t>Information Mining &amp; Knowledge </a:t>
                      </a:r>
                      <a:r>
                        <a:rPr sz="2000" kern="1200" dirty="0" smtClean="0">
                          <a:solidFill>
                            <a:srgbClr val="595959"/>
                          </a:solidFill>
                          <a:latin typeface="+mn-lt"/>
                          <a:ea typeface="ＭＳ Ｐゴシック" charset="0"/>
                          <a:cs typeface="+mn-cs"/>
                        </a:rPr>
                        <a:t>Discovery</a:t>
                      </a:r>
                      <a:endParaRPr lang="fr-FR" sz="2000" kern="1200" dirty="0" smtClean="0">
                        <a:solidFill>
                          <a:srgbClr val="595959"/>
                        </a:solidFill>
                        <a:latin typeface="+mn-lt"/>
                        <a:ea typeface="ＭＳ Ｐゴシック" charset="0"/>
                        <a:cs typeface="+mn-cs"/>
                      </a:endParaRPr>
                    </a:p>
                    <a:p>
                      <a:pPr marL="457200" marR="7620" lvl="1" indent="-228600" algn="l" rtl="0" eaLnBrk="1" fontAlgn="base" hangingPunct="1">
                        <a:lnSpc>
                          <a:spcPct val="8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100000"/>
                        <a:buFont typeface="Wingdings" charset="2"/>
                        <a:buChar char="§"/>
                        <a:tabLst>
                          <a:tab pos="755015" algn="l"/>
                        </a:tabLst>
                      </a:pPr>
                      <a:r>
                        <a:rPr sz="2000" kern="1200" dirty="0" smtClean="0">
                          <a:solidFill>
                            <a:srgbClr val="595959"/>
                          </a:solidFill>
                          <a:latin typeface="+mn-lt"/>
                          <a:ea typeface="ＭＳ Ｐゴシック" charset="0"/>
                          <a:cs typeface="+mn-cs"/>
                        </a:rPr>
                        <a:t>Information </a:t>
                      </a:r>
                      <a:r>
                        <a:rPr sz="2000" kern="1200" dirty="0">
                          <a:solidFill>
                            <a:srgbClr val="595959"/>
                          </a:solidFill>
                          <a:latin typeface="+mn-lt"/>
                          <a:ea typeface="ＭＳ Ｐゴシック" charset="0"/>
                          <a:cs typeface="+mn-cs"/>
                        </a:rPr>
                        <a:t>Theory &amp; Stochastic Inference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9860" marR="27305">
                        <a:lnSpc>
                          <a:spcPct val="129600"/>
                        </a:lnSpc>
                      </a:pPr>
                      <a:r>
                        <a:rPr sz="1800" dirty="0">
                          <a:latin typeface="+mj-lt"/>
                          <a:cs typeface="American Typewriter"/>
                        </a:rPr>
                        <a:t>(Prof.</a:t>
                      </a:r>
                      <a:r>
                        <a:rPr sz="1800" spc="50" dirty="0">
                          <a:latin typeface="+mj-lt"/>
                          <a:cs typeface="American Typewriter"/>
                        </a:rPr>
                        <a:t> </a:t>
                      </a:r>
                      <a:r>
                        <a:rPr sz="1800" dirty="0">
                          <a:latin typeface="+mj-lt"/>
                          <a:cs typeface="American Typewriter"/>
                        </a:rPr>
                        <a:t>Dr.</a:t>
                      </a:r>
                      <a:r>
                        <a:rPr sz="1800" spc="50" dirty="0">
                          <a:latin typeface="+mj-lt"/>
                          <a:cs typeface="American Typewriter"/>
                        </a:rPr>
                        <a:t> </a:t>
                      </a:r>
                      <a:r>
                        <a:rPr sz="1800" dirty="0">
                          <a:latin typeface="+mj-lt"/>
                          <a:cs typeface="American Typewriter"/>
                        </a:rPr>
                        <a:t>C.</a:t>
                      </a:r>
                      <a:r>
                        <a:rPr sz="1800" spc="50" dirty="0">
                          <a:latin typeface="+mj-lt"/>
                          <a:cs typeface="American Typewriter"/>
                        </a:rPr>
                        <a:t> </a:t>
                      </a:r>
                      <a:r>
                        <a:rPr sz="1800" dirty="0">
                          <a:latin typeface="+mj-lt"/>
                          <a:cs typeface="American Typewriter"/>
                        </a:rPr>
                        <a:t>Schomme</a:t>
                      </a:r>
                      <a:r>
                        <a:rPr sz="1800" spc="-5" dirty="0">
                          <a:latin typeface="+mj-lt"/>
                          <a:cs typeface="American Typewriter"/>
                        </a:rPr>
                        <a:t>r</a:t>
                      </a:r>
                      <a:r>
                        <a:rPr sz="1800" dirty="0">
                          <a:latin typeface="+mj-lt"/>
                          <a:cs typeface="American Typewriter"/>
                        </a:rPr>
                        <a:t>) </a:t>
                      </a:r>
                      <a:r>
                        <a:rPr sz="1800" dirty="0" smtClean="0">
                          <a:latin typeface="+mj-lt"/>
                          <a:cs typeface="American Typewriter"/>
                        </a:rPr>
                        <a:t>(</a:t>
                      </a:r>
                      <a:r>
                        <a:rPr sz="1800" dirty="0">
                          <a:latin typeface="+mj-lt"/>
                          <a:cs typeface="American Typewriter"/>
                        </a:rPr>
                        <a:t>Prof.</a:t>
                      </a:r>
                      <a:r>
                        <a:rPr sz="1800" spc="50" dirty="0">
                          <a:latin typeface="+mj-lt"/>
                          <a:cs typeface="American Typewriter"/>
                        </a:rPr>
                        <a:t> </a:t>
                      </a:r>
                      <a:r>
                        <a:rPr sz="1800" dirty="0">
                          <a:latin typeface="+mj-lt"/>
                          <a:cs typeface="American Typewriter"/>
                        </a:rPr>
                        <a:t>Dr.</a:t>
                      </a:r>
                      <a:r>
                        <a:rPr sz="1800" spc="50" dirty="0">
                          <a:latin typeface="+mj-lt"/>
                          <a:cs typeface="American Typewriter"/>
                        </a:rPr>
                        <a:t> </a:t>
                      </a:r>
                      <a:r>
                        <a:rPr sz="1800" dirty="0">
                          <a:latin typeface="+mj-lt"/>
                          <a:cs typeface="American Typewriter"/>
                        </a:rPr>
                        <a:t>U.</a:t>
                      </a:r>
                      <a:r>
                        <a:rPr sz="1800" spc="50" dirty="0">
                          <a:latin typeface="+mj-lt"/>
                          <a:cs typeface="American Typewriter"/>
                        </a:rPr>
                        <a:t> </a:t>
                      </a:r>
                      <a:r>
                        <a:rPr sz="1800" dirty="0">
                          <a:latin typeface="+mj-lt"/>
                          <a:cs typeface="American Typewriter"/>
                        </a:rPr>
                        <a:t>Sorge</a:t>
                      </a:r>
                      <a:r>
                        <a:rPr sz="1800" spc="-5" dirty="0">
                          <a:latin typeface="+mj-lt"/>
                          <a:cs typeface="American Typewriter"/>
                        </a:rPr>
                        <a:t>r</a:t>
                      </a:r>
                      <a:r>
                        <a:rPr sz="1800" dirty="0">
                          <a:latin typeface="+mj-lt"/>
                          <a:cs typeface="American Typewriter"/>
                        </a:rPr>
                        <a:t>)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8" name="object 6"/>
          <p:cNvSpPr txBox="1">
            <a:spLocks/>
          </p:cNvSpPr>
          <p:nvPr/>
        </p:nvSpPr>
        <p:spPr>
          <a:xfrm>
            <a:off x="8851900" y="7154696"/>
            <a:ext cx="16891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mtClean="0">
                <a:hlinkClick r:id="rId3"/>
              </a:rPr>
              <a:t>http://</a:t>
            </a:r>
            <a:r>
              <a:rPr lang="en-US" smtClean="0">
                <a:solidFill>
                  <a:srgbClr val="A24759"/>
                </a:solidFill>
                <a:hlinkClick r:id="rId3"/>
              </a:rPr>
              <a:t>ilias</a:t>
            </a:r>
            <a:r>
              <a:rPr lang="en-US" smtClean="0">
                <a:hlinkClick r:id="rId3"/>
              </a:rPr>
              <a:t>.uni.lu</a:t>
            </a:r>
            <a:endParaRPr lang="en-US" dirty="0">
              <a:hlinkClick r:id="rId3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Research Groups at </a:t>
            </a:r>
            <a:r>
              <a:rPr lang="en-US" sz="3200" dirty="0">
                <a:solidFill>
                  <a:srgbClr val="C00000"/>
                </a:solidFill>
              </a:rPr>
              <a:t>ILIAS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516489" marR="5080" lvl="2">
              <a:lnSpc>
                <a:spcPct val="11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lang="en-US" spc="-90" dirty="0">
                <a:latin typeface="+mj-lt"/>
                <a:cs typeface="American Typewriter"/>
              </a:rPr>
              <a:t>More  than  </a:t>
            </a:r>
            <a:r>
              <a:rPr lang="en-US" spc="-90" dirty="0" smtClean="0">
                <a:latin typeface="+mj-lt"/>
                <a:cs typeface="American Typewriter"/>
              </a:rPr>
              <a:t>370  </a:t>
            </a:r>
            <a:r>
              <a:rPr lang="en-US" spc="-90" dirty="0">
                <a:latin typeface="+mj-lt"/>
                <a:cs typeface="American Typewriter"/>
              </a:rPr>
              <a:t>research  papers  (conference,  journal,  books)  have  been  published </a:t>
            </a:r>
            <a:r>
              <a:rPr lang="en-US" spc="-90" dirty="0" smtClean="0">
                <a:latin typeface="+mj-lt"/>
                <a:cs typeface="American Typewriter"/>
              </a:rPr>
              <a:t> between 2012 and 2015.</a:t>
            </a:r>
          </a:p>
          <a:p>
            <a:pPr marL="516489" marR="5080" lvl="2">
              <a:lnSpc>
                <a:spcPct val="11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lang="en-US" spc="-90" dirty="0" smtClean="0">
                <a:latin typeface="+mj-lt"/>
                <a:cs typeface="American Typewriter"/>
              </a:rPr>
              <a:t>We </a:t>
            </a:r>
            <a:r>
              <a:rPr lang="en-US" spc="-90" dirty="0">
                <a:latin typeface="+mj-lt"/>
                <a:cs typeface="American Typewriter"/>
              </a:rPr>
              <a:t>are currently working in </a:t>
            </a:r>
            <a:r>
              <a:rPr lang="en-US" spc="-90" dirty="0" smtClean="0">
                <a:latin typeface="+mj-lt"/>
                <a:cs typeface="American Typewriter"/>
              </a:rPr>
              <a:t>10 </a:t>
            </a:r>
            <a:r>
              <a:rPr lang="en-US" spc="-90" dirty="0">
                <a:latin typeface="+mj-lt"/>
                <a:cs typeface="American Typewriter"/>
              </a:rPr>
              <a:t>research projects </a:t>
            </a:r>
            <a:endParaRPr lang="en-US" spc="-90" dirty="0" smtClean="0">
              <a:latin typeface="+mj-lt"/>
              <a:cs typeface="American Typewriter"/>
            </a:endParaRPr>
          </a:p>
          <a:p>
            <a:pPr marL="768383" marR="5080" lvl="3">
              <a:lnSpc>
                <a:spcPct val="11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lang="en-US" spc="-90" dirty="0" smtClean="0">
                <a:latin typeface="+mj-lt"/>
                <a:cs typeface="American Typewriter"/>
              </a:rPr>
              <a:t>Internal</a:t>
            </a:r>
            <a:r>
              <a:rPr lang="en-US" spc="-90" dirty="0">
                <a:latin typeface="+mj-lt"/>
                <a:cs typeface="American Typewriter"/>
              </a:rPr>
              <a:t>, N</a:t>
            </a:r>
            <a:r>
              <a:rPr lang="en-US" spc="-90" dirty="0" smtClean="0">
                <a:latin typeface="+mj-lt"/>
                <a:cs typeface="American Typewriter"/>
              </a:rPr>
              <a:t>ational and European (H2020 and European Defense Agency)</a:t>
            </a:r>
          </a:p>
          <a:p>
            <a:pPr marL="516489" marR="5080" lvl="2">
              <a:lnSpc>
                <a:spcPct val="11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lang="en-US" spc="-90" dirty="0" smtClean="0">
                <a:latin typeface="+mj-lt"/>
                <a:cs typeface="American Typewriter"/>
              </a:rPr>
              <a:t>The ILIAS group is a member of the Benelux Artificial Intelligence Group (BNAIC).</a:t>
            </a:r>
          </a:p>
          <a:p>
            <a:pPr marL="516489" marR="5080" lvl="2">
              <a:lnSpc>
                <a:spcPct val="11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lang="en-US" spc="-90" dirty="0" smtClean="0">
                <a:latin typeface="+mj-lt"/>
                <a:cs typeface="American Typewriter"/>
              </a:rPr>
              <a:t>Prof</a:t>
            </a:r>
            <a:r>
              <a:rPr lang="en-US" spc="-90" dirty="0">
                <a:latin typeface="+mj-lt"/>
                <a:cs typeface="American Typewriter"/>
              </a:rPr>
              <a:t>. van der Torre is a member of the Executive Committee for ERCIM* (representing Luxembourg).</a:t>
            </a:r>
          </a:p>
          <a:p>
            <a:pPr marL="516489" marR="5080" lvl="2">
              <a:lnSpc>
                <a:spcPct val="11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lang="en-US" spc="-90" dirty="0" smtClean="0">
                <a:latin typeface="+mj-lt"/>
                <a:cs typeface="American Typewriter"/>
              </a:rPr>
              <a:t>Between 2012 and 2015,  </a:t>
            </a:r>
            <a:r>
              <a:rPr lang="en-US" spc="-90" dirty="0">
                <a:latin typeface="+mj-lt"/>
                <a:cs typeface="American Typewriter"/>
              </a:rPr>
              <a:t>several  ILIAS  professors  have  been  invited  as  speaker  at  an  international conference.</a:t>
            </a:r>
          </a:p>
          <a:p>
            <a:pPr marL="516489" marR="5080" lvl="2">
              <a:lnSpc>
                <a:spcPct val="11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lang="en-US" spc="-90" dirty="0">
                <a:latin typeface="+mj-lt"/>
                <a:cs typeface="American Typewriter"/>
              </a:rPr>
              <a:t>Regularly, 5 – 6 PhD candidates and 5 – 10 Master students successfully defend their thesis at ILIAS, respectively.</a:t>
            </a:r>
          </a:p>
          <a:p>
            <a:pPr marL="516489" lvl="2">
              <a:lnSpc>
                <a:spcPct val="11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lang="en-US" spc="-90" dirty="0">
                <a:latin typeface="+mj-lt"/>
                <a:cs typeface="American Typewriter"/>
              </a:rPr>
              <a:t>We regularly </a:t>
            </a:r>
            <a:r>
              <a:rPr lang="en-US" spc="-90" dirty="0" err="1">
                <a:latin typeface="+mj-lt"/>
                <a:cs typeface="American Typewriter"/>
              </a:rPr>
              <a:t>organise</a:t>
            </a:r>
            <a:r>
              <a:rPr lang="en-US" spc="-90" dirty="0">
                <a:latin typeface="+mj-lt"/>
                <a:cs typeface="American Typewriter"/>
              </a:rPr>
              <a:t> Artificial Intelligence Seminar Series with international speakers.</a:t>
            </a:r>
          </a:p>
          <a:p>
            <a:pPr marL="516489" marR="5080" lvl="2">
              <a:lnSpc>
                <a:spcPct val="11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lang="en-US" spc="-90" dirty="0">
                <a:latin typeface="+mj-lt"/>
                <a:cs typeface="American Typewriter"/>
              </a:rPr>
              <a:t>We  contribute  to  the  Luxembourg  society  by  participating  student  fairs,  Leonardo Summer School, Luxembourg Researchers Night, and others.</a:t>
            </a:r>
          </a:p>
          <a:p>
            <a:pPr marL="516489" marR="5080" lvl="2">
              <a:lnSpc>
                <a:spcPct val="110000"/>
              </a:lnSpc>
              <a:spcBef>
                <a:spcPts val="480"/>
              </a:spcBef>
              <a:tabLst>
                <a:tab pos="354965" algn="l"/>
              </a:tabLst>
            </a:pPr>
            <a:r>
              <a:rPr lang="en-US" spc="-90" dirty="0">
                <a:latin typeface="+mj-lt"/>
                <a:cs typeface="American Typewriter"/>
              </a:rPr>
              <a:t>We  are  members  of  numerous  Conference  Program  Committees  </a:t>
            </a:r>
            <a:r>
              <a:rPr lang="en-US" spc="-90" dirty="0" err="1">
                <a:latin typeface="+mj-lt"/>
                <a:cs typeface="American Typewriter"/>
              </a:rPr>
              <a:t>organised</a:t>
            </a:r>
            <a:r>
              <a:rPr lang="en-US" spc="-90" dirty="0">
                <a:latin typeface="+mj-lt"/>
                <a:cs typeface="American Typewriter"/>
              </a:rPr>
              <a:t>  by  IEEE, ACM, </a:t>
            </a:r>
            <a:r>
              <a:rPr lang="en-US" spc="-90" dirty="0" err="1">
                <a:latin typeface="+mj-lt"/>
                <a:cs typeface="American Typewriter"/>
              </a:rPr>
              <a:t>CogSci</a:t>
            </a:r>
            <a:r>
              <a:rPr lang="en-US" spc="-90" dirty="0">
                <a:latin typeface="+mj-lt"/>
                <a:cs typeface="American Typewriter"/>
              </a:rPr>
              <a:t>, and others</a:t>
            </a:r>
            <a:r>
              <a:rPr lang="en-US" spc="-90" dirty="0" smtClean="0">
                <a:latin typeface="+mj-lt"/>
                <a:cs typeface="American Typewriter"/>
              </a:rPr>
              <a:t>.</a:t>
            </a:r>
          </a:p>
          <a:p>
            <a:pPr marL="264595" marR="5080" lvl="2" indent="0">
              <a:lnSpc>
                <a:spcPct val="110000"/>
              </a:lnSpc>
              <a:spcBef>
                <a:spcPts val="480"/>
              </a:spcBef>
              <a:buNone/>
              <a:tabLst>
                <a:tab pos="354965" algn="l"/>
              </a:tabLst>
            </a:pPr>
            <a:endParaRPr lang="en-US" spc="-90" dirty="0">
              <a:latin typeface="+mj-lt"/>
              <a:cs typeface="American Typewriter"/>
            </a:endParaRPr>
          </a:p>
          <a:p>
            <a:pPr marL="264595" marR="5080" lvl="2" indent="0">
              <a:lnSpc>
                <a:spcPct val="110000"/>
              </a:lnSpc>
              <a:spcBef>
                <a:spcPts val="480"/>
              </a:spcBef>
              <a:buNone/>
              <a:tabLst>
                <a:tab pos="354965" algn="l"/>
              </a:tabLst>
            </a:pPr>
            <a:r>
              <a:rPr lang="en-US" sz="1300" spc="-90" dirty="0" smtClean="0">
                <a:latin typeface="+mj-lt"/>
                <a:cs typeface="American Typewriter"/>
              </a:rPr>
              <a:t>* </a:t>
            </a:r>
            <a:r>
              <a:rPr lang="en-US" sz="1300" spc="-90" dirty="0">
                <a:latin typeface="+mj-lt"/>
                <a:cs typeface="American Typewriter"/>
              </a:rPr>
              <a:t>ERCIM = European Research Consortium for Informatics and Mathematics. </a:t>
            </a:r>
            <a:r>
              <a:rPr lang="en-US" sz="1300" spc="-90" dirty="0">
                <a:latin typeface="+mj-lt"/>
                <a:cs typeface="American Typewriter"/>
                <a:hlinkClick r:id="rId3"/>
              </a:rPr>
              <a:t>http://www.ercim.eu/</a:t>
            </a:r>
          </a:p>
          <a:p>
            <a:pPr marL="516489" lvl="2">
              <a:lnSpc>
                <a:spcPct val="110000"/>
              </a:lnSpc>
              <a:spcBef>
                <a:spcPts val="480"/>
              </a:spcBef>
              <a:tabLst>
                <a:tab pos="354965" algn="l"/>
              </a:tabLst>
            </a:pPr>
            <a:endParaRPr lang="en-US" spc="-90" dirty="0">
              <a:latin typeface="+mj-lt"/>
              <a:cs typeface="American Typewriter"/>
            </a:endParaRPr>
          </a:p>
        </p:txBody>
      </p:sp>
      <p:sp>
        <p:nvSpPr>
          <p:cNvPr id="6" name="object 6"/>
          <p:cNvSpPr txBox="1">
            <a:spLocks/>
          </p:cNvSpPr>
          <p:nvPr/>
        </p:nvSpPr>
        <p:spPr>
          <a:xfrm>
            <a:off x="8851900" y="7154696"/>
            <a:ext cx="16891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mtClean="0">
                <a:hlinkClick r:id="rId4"/>
              </a:rPr>
              <a:t>http://</a:t>
            </a:r>
            <a:r>
              <a:rPr lang="en-US" smtClean="0">
                <a:solidFill>
                  <a:srgbClr val="A24759"/>
                </a:solidFill>
                <a:hlinkClick r:id="rId4"/>
              </a:rPr>
              <a:t>ilias</a:t>
            </a:r>
            <a:r>
              <a:rPr lang="en-US" smtClean="0">
                <a:hlinkClick r:id="rId4"/>
              </a:rPr>
              <a:t>.uni.lu</a:t>
            </a:r>
            <a:endParaRPr lang="en-US" dirty="0">
              <a:hlinkClick r:id="rId4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Research at </a:t>
            </a:r>
            <a:r>
              <a:rPr lang="en-US" sz="3200" dirty="0">
                <a:solidFill>
                  <a:srgbClr val="C00000"/>
                </a:solidFill>
              </a:rPr>
              <a:t>ILIAS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228600" indent="-228600">
              <a:lnSpc>
                <a:spcPct val="80000"/>
              </a:lnSpc>
              <a:spcBef>
                <a:spcPts val="2000"/>
              </a:spcBef>
              <a:tabLst>
                <a:tab pos="354965" algn="l"/>
              </a:tabLst>
            </a:pPr>
            <a:r>
              <a:rPr lang="en-US" sz="2400" b="1" dirty="0"/>
              <a:t>Doctoral School in Computer Science and Computer Engineering</a:t>
            </a:r>
          </a:p>
          <a:p>
            <a:pPr marL="228600" indent="-228600">
              <a:lnSpc>
                <a:spcPct val="80000"/>
              </a:lnSpc>
              <a:spcBef>
                <a:spcPts val="2000"/>
              </a:spcBef>
              <a:tabLst>
                <a:tab pos="354965" algn="l"/>
              </a:tabLst>
            </a:pPr>
            <a:r>
              <a:rPr lang="en-US" sz="2400" b="1" dirty="0"/>
              <a:t>Master of Science in Information and Computer Science</a:t>
            </a:r>
          </a:p>
          <a:p>
            <a:pPr marL="228600" indent="-228600">
              <a:lnSpc>
                <a:spcPct val="80000"/>
              </a:lnSpc>
              <a:spcBef>
                <a:spcPts val="2000"/>
              </a:spcBef>
              <a:tabLst>
                <a:tab pos="354965" algn="l"/>
              </a:tabLst>
            </a:pPr>
            <a:r>
              <a:rPr lang="en-US" sz="2400" b="1" dirty="0"/>
              <a:t>Bachelor of Engineering in Informatics</a:t>
            </a:r>
          </a:p>
          <a:p>
            <a:pPr marL="228600" indent="-228600">
              <a:lnSpc>
                <a:spcPct val="80000"/>
              </a:lnSpc>
              <a:spcBef>
                <a:spcPts val="2000"/>
              </a:spcBef>
              <a:tabLst>
                <a:tab pos="354965" algn="l"/>
              </a:tabLst>
            </a:pPr>
            <a:r>
              <a:rPr lang="en-US" sz="2400" b="1" dirty="0"/>
              <a:t>Bachelor in Life Sciences</a:t>
            </a:r>
          </a:p>
          <a:p>
            <a:pPr marL="228600" indent="-228600">
              <a:lnSpc>
                <a:spcPct val="80000"/>
              </a:lnSpc>
              <a:spcBef>
                <a:spcPts val="2000"/>
              </a:spcBef>
              <a:tabLst>
                <a:tab pos="354965" algn="l"/>
              </a:tabLst>
            </a:pPr>
            <a:r>
              <a:rPr lang="en-US" sz="2400" b="1" dirty="0"/>
              <a:t>Certificate Smart ICT for Business Innovation</a:t>
            </a:r>
          </a:p>
          <a:p>
            <a:pPr marL="228600" indent="-228600">
              <a:lnSpc>
                <a:spcPct val="80000"/>
              </a:lnSpc>
              <a:spcBef>
                <a:spcPts val="2000"/>
              </a:spcBef>
              <a:tabLst>
                <a:tab pos="354965" algn="l"/>
              </a:tabLst>
            </a:pPr>
            <a:r>
              <a:rPr lang="en-US" sz="2400" b="1" dirty="0"/>
              <a:t>Internal </a:t>
            </a:r>
            <a:r>
              <a:rPr lang="en-US" sz="2400" b="1" dirty="0" err="1"/>
              <a:t>Organisation</a:t>
            </a:r>
            <a:r>
              <a:rPr lang="en-US" sz="2400" b="1" dirty="0"/>
              <a:t>:</a:t>
            </a:r>
          </a:p>
          <a:p>
            <a:pPr marL="480495" lvl="1" indent="-228600">
              <a:lnSpc>
                <a:spcPct val="80000"/>
              </a:lnSpc>
              <a:spcBef>
                <a:spcPts val="2000"/>
              </a:spcBef>
              <a:tabLst>
                <a:tab pos="354965" algn="l"/>
              </a:tabLst>
            </a:pPr>
            <a:r>
              <a:rPr lang="en-US" sz="1996" b="1" dirty="0">
                <a:solidFill>
                  <a:srgbClr val="C00000"/>
                </a:solidFill>
              </a:rPr>
              <a:t>ILIAS </a:t>
            </a:r>
            <a:r>
              <a:rPr lang="en-US" sz="1996" b="1" dirty="0"/>
              <a:t>PhD Candidate Colloquium</a:t>
            </a:r>
          </a:p>
          <a:p>
            <a:pPr marL="480495" lvl="1" indent="-228600">
              <a:lnSpc>
                <a:spcPct val="80000"/>
              </a:lnSpc>
              <a:spcBef>
                <a:spcPts val="2000"/>
              </a:spcBef>
              <a:tabLst>
                <a:tab pos="354965" algn="l"/>
              </a:tabLst>
            </a:pPr>
            <a:r>
              <a:rPr lang="en-US" sz="1996" b="1" dirty="0">
                <a:solidFill>
                  <a:srgbClr val="C00000"/>
                </a:solidFill>
              </a:rPr>
              <a:t>ILIAS</a:t>
            </a:r>
            <a:r>
              <a:rPr lang="en-US" sz="1996" b="1" dirty="0"/>
              <a:t> Seminars</a:t>
            </a:r>
          </a:p>
          <a:p>
            <a:pPr marL="480495" lvl="1" indent="-228600">
              <a:lnSpc>
                <a:spcPct val="80000"/>
              </a:lnSpc>
              <a:spcBef>
                <a:spcPts val="2000"/>
              </a:spcBef>
              <a:tabLst>
                <a:tab pos="354965" algn="l"/>
              </a:tabLst>
            </a:pPr>
            <a:r>
              <a:rPr lang="en-US" sz="1996" b="1" dirty="0">
                <a:solidFill>
                  <a:srgbClr val="C00000"/>
                </a:solidFill>
              </a:rPr>
              <a:t>ILIAS</a:t>
            </a:r>
            <a:r>
              <a:rPr lang="en-US" sz="1996" b="1" dirty="0"/>
              <a:t> </a:t>
            </a:r>
            <a:r>
              <a:rPr lang="en-US" sz="1996" b="1" dirty="0" err="1"/>
              <a:t>RoboLab</a:t>
            </a:r>
            <a:endParaRPr lang="en-US" sz="1996" b="1" dirty="0"/>
          </a:p>
          <a:p>
            <a:pPr marL="480495" lvl="1" indent="-228600">
              <a:lnSpc>
                <a:spcPct val="80000"/>
              </a:lnSpc>
              <a:spcBef>
                <a:spcPts val="2000"/>
              </a:spcBef>
              <a:tabLst>
                <a:tab pos="354965" algn="l"/>
              </a:tabLst>
            </a:pPr>
            <a:r>
              <a:rPr lang="en-US" sz="1996" b="1" dirty="0">
                <a:solidFill>
                  <a:srgbClr val="C00000"/>
                </a:solidFill>
              </a:rPr>
              <a:t>ILIAS</a:t>
            </a:r>
            <a:r>
              <a:rPr lang="en-US" sz="1996" b="1" dirty="0"/>
              <a:t> Days (to come)</a:t>
            </a:r>
          </a:p>
          <a:p>
            <a:pPr marL="228600" indent="-228600">
              <a:lnSpc>
                <a:spcPct val="80000"/>
              </a:lnSpc>
              <a:spcBef>
                <a:spcPts val="2000"/>
              </a:spcBef>
              <a:tabLst>
                <a:tab pos="354965" algn="l"/>
              </a:tabLst>
            </a:pPr>
            <a:endParaRPr lang="en-US" sz="2400" b="1" dirty="0"/>
          </a:p>
        </p:txBody>
      </p:sp>
      <p:sp>
        <p:nvSpPr>
          <p:cNvPr id="6" name="object 6"/>
          <p:cNvSpPr txBox="1">
            <a:spLocks/>
          </p:cNvSpPr>
          <p:nvPr/>
        </p:nvSpPr>
        <p:spPr>
          <a:xfrm>
            <a:off x="8851900" y="7154696"/>
            <a:ext cx="16891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en-US" smtClean="0">
                <a:hlinkClick r:id="rId3"/>
              </a:rPr>
              <a:t>http://</a:t>
            </a:r>
            <a:r>
              <a:rPr lang="en-US" smtClean="0">
                <a:solidFill>
                  <a:srgbClr val="A24759"/>
                </a:solidFill>
                <a:hlinkClick r:id="rId3"/>
              </a:rPr>
              <a:t>ilias</a:t>
            </a:r>
            <a:r>
              <a:rPr lang="en-US" smtClean="0">
                <a:hlinkClick r:id="rId3"/>
              </a:rPr>
              <a:t>.uni.lu</a:t>
            </a:r>
            <a:endParaRPr lang="en-US" dirty="0">
              <a:hlinkClick r:id="rId3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We contribute to academic programs:</a:t>
            </a:r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smtClean="0"/>
              <a:t>Certificate - Smart </a:t>
            </a:r>
            <a:r>
              <a:rPr lang="en-US" sz="2800" dirty="0"/>
              <a:t>ICT for Business </a:t>
            </a:r>
            <a:r>
              <a:rPr lang="en-US" sz="2800" dirty="0" smtClean="0"/>
              <a:t>Innovation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53080" y="3328271"/>
            <a:ext cx="9514600" cy="41794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Certificate proposed in 2015 by</a:t>
            </a:r>
          </a:p>
          <a:p>
            <a:pPr lvl="1"/>
            <a:r>
              <a:rPr lang="en-US" dirty="0"/>
              <a:t>University of Luxembourg and its partner,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u="sng" dirty="0">
                <a:hlinkClick r:id="rId2"/>
              </a:rPr>
              <a:t>Institut luxembourgeois de la normalisation, de l'accréditation, de la sécurité et qualité des produits et services (ILNAS</a:t>
            </a:r>
            <a:r>
              <a:rPr lang="en-US" u="sng" dirty="0" smtClean="0">
                <a:hlinkClick r:id="rId2"/>
              </a:rPr>
              <a:t>)</a:t>
            </a:r>
            <a:endParaRPr lang="en-US" u="sng" dirty="0" smtClean="0"/>
          </a:p>
          <a:p>
            <a:r>
              <a:rPr lang="en-US" dirty="0"/>
              <a:t>T</a:t>
            </a:r>
            <a:r>
              <a:rPr lang="en-US" dirty="0" smtClean="0"/>
              <a:t>rain </a:t>
            </a:r>
            <a:r>
              <a:rPr lang="en-US" dirty="0"/>
              <a:t>in a year's time, </a:t>
            </a:r>
            <a:r>
              <a:rPr lang="en-US" dirty="0" smtClean="0"/>
              <a:t>people </a:t>
            </a:r>
            <a:r>
              <a:rPr lang="en-US" dirty="0"/>
              <a:t>who want to - further - </a:t>
            </a:r>
            <a:r>
              <a:rPr lang="en-US" b="1" dirty="0"/>
              <a:t>develop Smart ICT skills and maybe embrace new career opportunities</a:t>
            </a:r>
            <a:r>
              <a:rPr lang="en-US" dirty="0"/>
              <a:t> in positions like </a:t>
            </a:r>
            <a:endParaRPr lang="en-US" dirty="0" smtClean="0"/>
          </a:p>
          <a:p>
            <a:pPr lvl="1"/>
            <a:r>
              <a:rPr lang="en-US" dirty="0" smtClean="0"/>
              <a:t>Digital </a:t>
            </a:r>
            <a:r>
              <a:rPr lang="en-US" dirty="0"/>
              <a:t>Strategy Consultant, Smart ICT Consultant, Innovation Manager, Standards Manager, Head of Innovation, Head of Digital Strategy or Entrepreneur (start-up company</a:t>
            </a:r>
            <a:r>
              <a:rPr lang="en-US" dirty="0" smtClean="0"/>
              <a:t>).</a:t>
            </a:r>
          </a:p>
          <a:p>
            <a:r>
              <a:rPr lang="en-US" dirty="0"/>
              <a:t>E</a:t>
            </a:r>
            <a:r>
              <a:rPr lang="en-US" dirty="0" smtClean="0"/>
              <a:t>nhance </a:t>
            </a:r>
            <a:r>
              <a:rPr lang="en-US" dirty="0"/>
              <a:t>the skills of ICT professionals and contribute to reinforce the position of Luxembourg in the field of Smart ICT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356100" y="1619914"/>
            <a:ext cx="2698563" cy="1217570"/>
            <a:chOff x="-261920" y="4204764"/>
            <a:chExt cx="2421426" cy="1092528"/>
          </a:xfrm>
        </p:grpSpPr>
        <p:sp>
          <p:nvSpPr>
            <p:cNvPr id="5" name="Pentagon 4"/>
            <p:cNvSpPr/>
            <p:nvPr/>
          </p:nvSpPr>
          <p:spPr>
            <a:xfrm>
              <a:off x="-261920" y="4204764"/>
              <a:ext cx="2421426" cy="1092528"/>
            </a:xfrm>
            <a:prstGeom prst="homePlate">
              <a:avLst/>
            </a:prstGeom>
            <a:solidFill>
              <a:srgbClr val="DEF0FB"/>
            </a:solidFill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345335"/>
              <a:ext cx="1619673" cy="81139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8" name="Group 7"/>
          <p:cNvGrpSpPr/>
          <p:nvPr/>
        </p:nvGrpSpPr>
        <p:grpSpPr>
          <a:xfrm>
            <a:off x="8579980" y="1557037"/>
            <a:ext cx="1944216" cy="2036788"/>
            <a:chOff x="6948264" y="312093"/>
            <a:chExt cx="1944216" cy="203678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6931" y="548685"/>
              <a:ext cx="1567871" cy="1584172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6948264" y="312093"/>
              <a:ext cx="1944216" cy="2036788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3" t="37699"/>
          <a:stretch/>
        </p:blipFill>
        <p:spPr bwMode="auto">
          <a:xfrm>
            <a:off x="-12699" y="1382806"/>
            <a:ext cx="2768600" cy="158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762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ILIAS</a:t>
            </a:r>
            <a:r>
              <a:rPr lang="en-US" sz="3600" dirty="0" smtClean="0"/>
              <a:t> Highlights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b="1" dirty="0" smtClean="0"/>
              <a:t>Publications – Authored books</a:t>
            </a:r>
            <a:endParaRPr lang="en-US" b="1" dirty="0"/>
          </a:p>
          <a:p>
            <a:pPr lvl="1"/>
            <a:r>
              <a:rPr lang="en-GB" dirty="0" smtClean="0"/>
              <a:t>D</a:t>
            </a:r>
            <a:r>
              <a:rPr lang="en-GB" dirty="0"/>
              <a:t>. </a:t>
            </a:r>
            <a:r>
              <a:rPr lang="en-GB" dirty="0" err="1"/>
              <a:t>Gabbay</a:t>
            </a:r>
            <a:r>
              <a:rPr lang="en-GB" dirty="0"/>
              <a:t> et al. Handbook of Deontic Logic and Normative Systems Vol.1. College Publications, 2013.</a:t>
            </a:r>
            <a:endParaRPr lang="en-US" dirty="0"/>
          </a:p>
          <a:p>
            <a:pPr lvl="1"/>
            <a:r>
              <a:rPr lang="en-GB" dirty="0"/>
              <a:t>B. </a:t>
            </a:r>
            <a:r>
              <a:rPr lang="en-GB" dirty="0" err="1"/>
              <a:t>Dorronsoro</a:t>
            </a:r>
            <a:r>
              <a:rPr lang="en-GB" dirty="0"/>
              <a:t> et al. Evolutionary Algorithms for Mobile Ad Hoc Networks. Wiley, 2014</a:t>
            </a:r>
            <a:r>
              <a:rPr lang="en-GB" dirty="0" smtClean="0"/>
              <a:t>.</a:t>
            </a:r>
          </a:p>
          <a:p>
            <a:pPr lvl="1"/>
            <a:r>
              <a:rPr lang="en-US" dirty="0"/>
              <a:t>R. </a:t>
            </a:r>
            <a:r>
              <a:rPr lang="en-US" dirty="0" err="1"/>
              <a:t>Bisdorff</a:t>
            </a:r>
            <a:r>
              <a:rPr lang="en-US" dirty="0"/>
              <a:t> et al. Evaluation and Decision Models with Multiple Criteria: Case studies, International Handbook on Information Systems, </a:t>
            </a:r>
            <a:r>
              <a:rPr lang="en-US" dirty="0" smtClean="0"/>
              <a:t>Springer, 2015</a:t>
            </a:r>
            <a:endParaRPr lang="en-US" dirty="0"/>
          </a:p>
        </p:txBody>
      </p:sp>
      <p:pic>
        <p:nvPicPr>
          <p:cNvPr id="4" name="Picture 3" descr="bouvry_9781118341131_10-10-13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621" y="4464050"/>
            <a:ext cx="1624032" cy="2595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421" y="4464050"/>
            <a:ext cx="1739495" cy="261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358" y="4443267"/>
            <a:ext cx="1740342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16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ILIAS</a:t>
            </a:r>
            <a:r>
              <a:rPr lang="en-US" sz="3600" dirty="0"/>
              <a:t> Highlights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62814" y="1644650"/>
            <a:ext cx="9514600" cy="5364766"/>
          </a:xfrm>
        </p:spPr>
        <p:txBody>
          <a:bodyPr/>
          <a:lstStyle/>
          <a:p>
            <a:r>
              <a:rPr lang="en-GB" b="1" dirty="0"/>
              <a:t>Events</a:t>
            </a:r>
            <a:endParaRPr lang="en-US" b="1" dirty="0"/>
          </a:p>
          <a:p>
            <a:pPr lvl="1"/>
            <a:r>
              <a:rPr lang="en-GB" dirty="0"/>
              <a:t>Organisation of the IEEE </a:t>
            </a:r>
            <a:r>
              <a:rPr lang="en-GB" dirty="0" err="1"/>
              <a:t>Cloudnet</a:t>
            </a:r>
            <a:r>
              <a:rPr lang="en-GB" dirty="0"/>
              <a:t> 2014 conference with 250 attendants</a:t>
            </a:r>
          </a:p>
          <a:p>
            <a:pPr lvl="1"/>
            <a:r>
              <a:rPr lang="en-GB" dirty="0"/>
              <a:t>Upcoming:</a:t>
            </a:r>
          </a:p>
          <a:p>
            <a:pPr lvl="2"/>
            <a:r>
              <a:rPr lang="en-GB" dirty="0"/>
              <a:t>IEEE </a:t>
            </a:r>
            <a:r>
              <a:rPr lang="en-GB" dirty="0" err="1"/>
              <a:t>CloudCom</a:t>
            </a:r>
            <a:r>
              <a:rPr lang="en-GB" dirty="0"/>
              <a:t> 2016 - 8th IEEE International Conference on Cloud Computing Technology and Science – December 2016</a:t>
            </a:r>
            <a:endParaRPr lang="en-US" dirty="0"/>
          </a:p>
          <a:p>
            <a:pPr lvl="2"/>
            <a:r>
              <a:rPr lang="en-US" dirty="0"/>
              <a:t>5th international "Algorithmic Decision Theory" Conference - October 2017</a:t>
            </a:r>
            <a:endParaRPr lang="en-GB" dirty="0"/>
          </a:p>
          <a:p>
            <a:endParaRPr lang="en-US" dirty="0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4006850"/>
            <a:ext cx="7180244" cy="3171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208" y="4235450"/>
            <a:ext cx="3604282" cy="7803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446" y="5149850"/>
            <a:ext cx="6938854" cy="23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87383"/>
      </p:ext>
    </p:extLst>
  </p:cSld>
  <p:clrMapOvr>
    <a:masterClrMapping/>
  </p:clrMapOvr>
</p:sld>
</file>

<file path=ppt/theme/theme1.xml><?xml version="1.0" encoding="utf-8"?>
<a:theme xmlns:a="http://schemas.openxmlformats.org/drawingml/2006/main" name="ppt UL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L_PP_Template_ Belval_092015" id="{DDC6E587-F159-DB42-8C8C-ADF1DB3C4A05}" vid="{20FBBF77-3CD0-524B-8E39-8851EC8638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UL_ Belval</Template>
  <TotalTime>4539</TotalTime>
  <Words>1062</Words>
  <Application>Microsoft Macintosh PowerPoint</Application>
  <PresentationFormat>Custom</PresentationFormat>
  <Paragraphs>120</Paragraphs>
  <Slides>18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American Typewriter</vt:lpstr>
      <vt:lpstr>Arial Narrow</vt:lpstr>
      <vt:lpstr>Calibri</vt:lpstr>
      <vt:lpstr>Gill Sans</vt:lpstr>
      <vt:lpstr>Gill Sans Light</vt:lpstr>
      <vt:lpstr>Helvetica</vt:lpstr>
      <vt:lpstr>ＭＳ Ｐゴシック</vt:lpstr>
      <vt:lpstr>Times</vt:lpstr>
      <vt:lpstr>Wingdings</vt:lpstr>
      <vt:lpstr>Arial</vt:lpstr>
      <vt:lpstr>ppt UL</vt:lpstr>
      <vt:lpstr>PowerPoint Presentation</vt:lpstr>
      <vt:lpstr>We investigate the theoretical algorithmic realisations of:</vt:lpstr>
      <vt:lpstr>We have project co-operations with</vt:lpstr>
      <vt:lpstr>Research Groups at ILIAS</vt:lpstr>
      <vt:lpstr>Research at ILIAS</vt:lpstr>
      <vt:lpstr>We contribute to academic programs:</vt:lpstr>
      <vt:lpstr>Certificate - Smart ICT for Business Innovation</vt:lpstr>
      <vt:lpstr>ILIAS Highlights</vt:lpstr>
      <vt:lpstr>ILIAS Highlights</vt:lpstr>
      <vt:lpstr>ILIAS Highlights</vt:lpstr>
      <vt:lpstr>ILIAS Highlights</vt:lpstr>
      <vt:lpstr>ILIAS Science Impact</vt:lpstr>
      <vt:lpstr>ILIAS Science Impact</vt:lpstr>
      <vt:lpstr>ILIAS Science Impact</vt:lpstr>
      <vt:lpstr>ILIAS Science Impact</vt:lpstr>
      <vt:lpstr>HPC - High Performance Computing  Sites</vt:lpstr>
      <vt:lpstr>HPC - High Performance Computing  Computing Capacity</vt:lpstr>
      <vt:lpstr>HPC - High Performance Computing  Storage Capacity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ILIAS-Presentation.ppt</dc:title>
  <dc:creator>Christoph SCHOMMER</dc:creator>
  <cp:lastModifiedBy>Grégoire DANOY</cp:lastModifiedBy>
  <cp:revision>77</cp:revision>
  <dcterms:created xsi:type="dcterms:W3CDTF">2016-08-09T13:55:05Z</dcterms:created>
  <dcterms:modified xsi:type="dcterms:W3CDTF">2016-08-14T12:42:11Z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2013-02-25T00:00:00Z</vt:filetime>
  </property>
  <property fmtid="{D5CDD505-2E9C-101B-9397-08002B2CF9AE}" pid="3" name="LastSaved">
    <vt:filetime>2016-08-09T00:00:00Z</vt:filetime>
  </property>
</Properties>
</file>